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1" r:id="rId3"/>
    <p:sldId id="292" r:id="rId4"/>
    <p:sldId id="311" r:id="rId5"/>
    <p:sldId id="257" r:id="rId6"/>
    <p:sldId id="312" r:id="rId7"/>
    <p:sldId id="269" r:id="rId8"/>
    <p:sldId id="290" r:id="rId9"/>
    <p:sldId id="258" r:id="rId10"/>
    <p:sldId id="308" r:id="rId11"/>
    <p:sldId id="297" r:id="rId12"/>
    <p:sldId id="303" r:id="rId13"/>
    <p:sldId id="270" r:id="rId14"/>
    <p:sldId id="271" r:id="rId15"/>
    <p:sldId id="259" r:id="rId16"/>
    <p:sldId id="309" r:id="rId17"/>
    <p:sldId id="299" r:id="rId18"/>
    <p:sldId id="305" r:id="rId19"/>
    <p:sldId id="265" r:id="rId20"/>
    <p:sldId id="304" r:id="rId21"/>
    <p:sldId id="284" r:id="rId22"/>
    <p:sldId id="276" r:id="rId23"/>
    <p:sldId id="263" r:id="rId24"/>
    <p:sldId id="275" r:id="rId25"/>
    <p:sldId id="266" r:id="rId26"/>
    <p:sldId id="267" r:id="rId27"/>
    <p:sldId id="262" r:id="rId28"/>
    <p:sldId id="272" r:id="rId29"/>
    <p:sldId id="264" r:id="rId30"/>
    <p:sldId id="260" r:id="rId31"/>
    <p:sldId id="268" r:id="rId32"/>
    <p:sldId id="261" r:id="rId33"/>
    <p:sldId id="301" r:id="rId34"/>
    <p:sldId id="283" r:id="rId35"/>
    <p:sldId id="273" r:id="rId36"/>
    <p:sldId id="28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p:cViewPr varScale="1">
        <p:scale>
          <a:sx n="119" d="100"/>
          <a:sy n="119" d="100"/>
        </p:scale>
        <p:origin x="1440" y="1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AF1FAB-713A-4EB9-B9FB-8F13DCDBE7C5}" type="datetimeFigureOut">
              <a:rPr lang="en-US" smtClean="0"/>
              <a:t>4/4/19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FCC167-5776-4BB0-859D-E808E773C980}"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AF1FAB-713A-4EB9-B9FB-8F13DCDBE7C5}" type="datetimeFigureOut">
              <a:rPr lang="en-US" smtClean="0"/>
              <a:t>4/4/19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FCC167-5776-4BB0-859D-E808E773C98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AF1FAB-713A-4EB9-B9FB-8F13DCDBE7C5}" type="datetimeFigureOut">
              <a:rPr lang="en-US" smtClean="0"/>
              <a:t>4/4/19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FCC167-5776-4BB0-859D-E808E773C98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DAF1FAB-713A-4EB9-B9FB-8F13DCDBE7C5}" type="datetimeFigureOut">
              <a:rPr lang="en-US" smtClean="0"/>
              <a:t>4/4/19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FCC167-5776-4BB0-859D-E808E773C980}" type="slidenum">
              <a:rPr lang="en-US" smtClean="0"/>
              <a:t>‹#›</a:t>
            </a:fld>
            <a:endParaRPr lang="en-US" dirty="0"/>
          </a:p>
        </p:txBody>
      </p:sp>
      <p:sp>
        <p:nvSpPr>
          <p:cNvPr id="7" name="TextBox 6"/>
          <p:cNvSpPr txBox="1"/>
          <p:nvPr userDrawn="1"/>
        </p:nvSpPr>
        <p:spPr>
          <a:xfrm rot="19920902">
            <a:off x="-2197024" y="3291351"/>
            <a:ext cx="2072917" cy="246221"/>
          </a:xfrm>
          <a:prstGeom prst="rect">
            <a:avLst/>
          </a:prstGeom>
          <a:noFill/>
        </p:spPr>
        <p:txBody>
          <a:bodyPr wrap="square" rtlCol="0">
            <a:spAutoFit/>
          </a:bodyPr>
          <a:lstStyle/>
          <a:p>
            <a:r>
              <a:rPr lang="en-US" sz="1000" dirty="0">
                <a:solidFill>
                  <a:schemeClr val="bg1">
                    <a:lumMod val="85000"/>
                  </a:schemeClr>
                </a:solidFill>
              </a:rPr>
              <a:t>DRAFT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AF1FAB-713A-4EB9-B9FB-8F13DCDBE7C5}" type="datetimeFigureOut">
              <a:rPr lang="en-US" smtClean="0"/>
              <a:t>4/4/19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FCC167-5776-4BB0-859D-E808E773C980}"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AF1FAB-713A-4EB9-B9FB-8F13DCDBE7C5}" type="datetimeFigureOut">
              <a:rPr lang="en-US" smtClean="0"/>
              <a:t>4/4/19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FCC167-5776-4BB0-859D-E808E773C980}"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AF1FAB-713A-4EB9-B9FB-8F13DCDBE7C5}" type="datetimeFigureOut">
              <a:rPr lang="en-US" smtClean="0"/>
              <a:t>4/4/19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FCC167-5776-4BB0-859D-E808E773C980}"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AF1FAB-713A-4EB9-B9FB-8F13DCDBE7C5}" type="datetimeFigureOut">
              <a:rPr lang="en-US" smtClean="0"/>
              <a:t>4/4/19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FCC167-5776-4BB0-859D-E808E773C98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AF1FAB-713A-4EB9-B9FB-8F13DCDBE7C5}" type="datetimeFigureOut">
              <a:rPr lang="en-US" smtClean="0"/>
              <a:t>4/4/19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FCC167-5776-4BB0-859D-E808E773C98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AF1FAB-713A-4EB9-B9FB-8F13DCDBE7C5}" type="datetimeFigureOut">
              <a:rPr lang="en-US" smtClean="0"/>
              <a:t>4/4/19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FCC167-5776-4BB0-859D-E808E773C980}"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AF1FAB-713A-4EB9-B9FB-8F13DCDBE7C5}" type="datetimeFigureOut">
              <a:rPr lang="en-US" smtClean="0"/>
              <a:t>4/4/19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FCC167-5776-4BB0-859D-E808E773C980}"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DAF1FAB-713A-4EB9-B9FB-8F13DCDBE7C5}" type="datetimeFigureOut">
              <a:rPr lang="en-US" smtClean="0"/>
              <a:t>4/4/19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7FCC167-5776-4BB0-859D-E808E773C98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hyperlink" Target="https://tooledesign.com/"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png"/><Relationship Id="rId5" Type="http://schemas.openxmlformats.org/officeDocument/2006/relationships/hyperlink" Target="mailto:transportation@somervillema.gov" TargetMode="External"/><Relationship Id="rId4" Type="http://schemas.openxmlformats.org/officeDocument/2006/relationships/hyperlink" Target="http://www.somervillema.gov/newsletter"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Powder House Blvd</a:t>
            </a:r>
            <a:br>
              <a:rPr lang="en-US" dirty="0"/>
            </a:br>
            <a:r>
              <a:rPr lang="en-US" dirty="0"/>
              <a:t>Traffic Safety plan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945139"/>
            <a:ext cx="1981200" cy="181477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628" y="3945139"/>
            <a:ext cx="1834744" cy="18347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118" y="3886199"/>
            <a:ext cx="1893683" cy="1893683"/>
          </a:xfrm>
          <a:prstGeom prst="rect">
            <a:avLst/>
          </a:prstGeom>
        </p:spPr>
      </p:pic>
      <p:sp>
        <p:nvSpPr>
          <p:cNvPr id="6" name="TextBox 5"/>
          <p:cNvSpPr txBox="1"/>
          <p:nvPr/>
        </p:nvSpPr>
        <p:spPr>
          <a:xfrm>
            <a:off x="0" y="6172200"/>
            <a:ext cx="9144000" cy="369332"/>
          </a:xfrm>
          <a:prstGeom prst="rect">
            <a:avLst/>
          </a:prstGeom>
          <a:solidFill>
            <a:schemeClr val="accent1"/>
          </a:solidFill>
        </p:spPr>
        <p:txBody>
          <a:bodyPr wrap="square" rtlCol="0">
            <a:spAutoFit/>
          </a:bodyPr>
          <a:lstStyle/>
          <a:p>
            <a:r>
              <a:rPr lang="en-US" dirty="0">
                <a:solidFill>
                  <a:schemeClr val="bg1"/>
                </a:solidFill>
                <a:latin typeface="Arial Narrow" panose="020B0606020202030204" pitchFamily="34" charset="0"/>
              </a:rPr>
              <a:t>      City of Somerville Transportation and Infrastructure Division                               April 2, 2019</a:t>
            </a:r>
          </a:p>
        </p:txBody>
      </p:sp>
    </p:spTree>
    <p:extLst>
      <p:ext uri="{BB962C8B-B14F-4D97-AF65-F5344CB8AC3E}">
        <p14:creationId xmlns:p14="http://schemas.microsoft.com/office/powerpoint/2010/main" val="1899779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dirty="0"/>
              <a:t>Series II: Map</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87582"/>
            <a:ext cx="7467599" cy="5770418"/>
          </a:xfrm>
          <a:prstGeom prst="rect">
            <a:avLst/>
          </a:prstGeom>
        </p:spPr>
      </p:pic>
    </p:spTree>
    <p:extLst>
      <p:ext uri="{BB962C8B-B14F-4D97-AF65-F5344CB8AC3E}">
        <p14:creationId xmlns:p14="http://schemas.microsoft.com/office/powerpoint/2010/main" val="534987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a:t>North Street Bump Out</a:t>
            </a:r>
          </a:p>
        </p:txBody>
      </p:sp>
      <p:pic>
        <p:nvPicPr>
          <p:cNvPr id="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31" t="10443" r="35441" b="16862"/>
          <a:stretch/>
        </p:blipFill>
        <p:spPr bwMode="auto">
          <a:xfrm>
            <a:off x="609600" y="1600202"/>
            <a:ext cx="3394991"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2806" t="10986" r="35403" b="16759"/>
          <a:stretch/>
        </p:blipFill>
        <p:spPr bwMode="auto">
          <a:xfrm>
            <a:off x="4495800" y="1600200"/>
            <a:ext cx="339499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0" y="6096000"/>
            <a:ext cx="9144000" cy="369332"/>
          </a:xfrm>
          <a:prstGeom prst="rect">
            <a:avLst/>
          </a:prstGeom>
          <a:noFill/>
        </p:spPr>
        <p:txBody>
          <a:bodyPr wrap="square" rtlCol="0">
            <a:spAutoFit/>
          </a:bodyPr>
          <a:lstStyle/>
          <a:p>
            <a:pPr algn="ctr"/>
            <a:r>
              <a:rPr lang="en-US" dirty="0"/>
              <a:t>Image: 70-foot crosswalk becomes ~30-foot crosswalk</a:t>
            </a:r>
          </a:p>
        </p:txBody>
      </p:sp>
      <p:sp>
        <p:nvSpPr>
          <p:cNvPr id="6" name="TextBox 5"/>
          <p:cNvSpPr txBox="1"/>
          <p:nvPr/>
        </p:nvSpPr>
        <p:spPr>
          <a:xfrm>
            <a:off x="1828800" y="5791200"/>
            <a:ext cx="2286000" cy="307777"/>
          </a:xfrm>
          <a:prstGeom prst="rect">
            <a:avLst/>
          </a:prstGeom>
          <a:noFill/>
        </p:spPr>
        <p:txBody>
          <a:bodyPr wrap="square" rtlCol="0">
            <a:spAutoFit/>
          </a:bodyPr>
          <a:lstStyle/>
          <a:p>
            <a:r>
              <a:rPr lang="en-US" sz="1400" i="1" dirty="0"/>
              <a:t>Existing</a:t>
            </a:r>
          </a:p>
        </p:txBody>
      </p:sp>
      <p:sp>
        <p:nvSpPr>
          <p:cNvPr id="7" name="TextBox 6"/>
          <p:cNvSpPr txBox="1"/>
          <p:nvPr/>
        </p:nvSpPr>
        <p:spPr>
          <a:xfrm>
            <a:off x="5334000" y="5791200"/>
            <a:ext cx="2286000" cy="307777"/>
          </a:xfrm>
          <a:prstGeom prst="rect">
            <a:avLst/>
          </a:prstGeom>
          <a:noFill/>
        </p:spPr>
        <p:txBody>
          <a:bodyPr wrap="square" rtlCol="0">
            <a:spAutoFit/>
          </a:bodyPr>
          <a:lstStyle/>
          <a:p>
            <a:r>
              <a:rPr lang="en-US" sz="1400" i="1" dirty="0"/>
              <a:t>Proposed for 2019</a:t>
            </a:r>
          </a:p>
        </p:txBody>
      </p:sp>
      <p:sp>
        <p:nvSpPr>
          <p:cNvPr id="8" name="TextBox 7"/>
          <p:cNvSpPr txBox="1"/>
          <p:nvPr/>
        </p:nvSpPr>
        <p:spPr>
          <a:xfrm>
            <a:off x="8001000" y="2667000"/>
            <a:ext cx="1066800" cy="307777"/>
          </a:xfrm>
          <a:prstGeom prst="rect">
            <a:avLst/>
          </a:prstGeom>
          <a:noFill/>
        </p:spPr>
        <p:txBody>
          <a:bodyPr wrap="square" rtlCol="0">
            <a:spAutoFit/>
          </a:bodyPr>
          <a:lstStyle/>
          <a:p>
            <a:r>
              <a:rPr lang="en-US" sz="1400" dirty="0"/>
              <a:t>Bump-Out</a:t>
            </a:r>
          </a:p>
        </p:txBody>
      </p:sp>
      <p:cxnSp>
        <p:nvCxnSpPr>
          <p:cNvPr id="10" name="Straight Arrow Connector 9"/>
          <p:cNvCxnSpPr/>
          <p:nvPr/>
        </p:nvCxnSpPr>
        <p:spPr>
          <a:xfrm flipH="1">
            <a:off x="6426868" y="3059229"/>
            <a:ext cx="2057400" cy="0"/>
          </a:xfrm>
          <a:prstGeom prst="straightConnector1">
            <a:avLst/>
          </a:prstGeom>
          <a:ln w="50800">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6400800"/>
            <a:ext cx="9144000" cy="369332"/>
          </a:xfrm>
          <a:prstGeom prst="rect">
            <a:avLst/>
          </a:prstGeom>
        </p:spPr>
        <p:txBody>
          <a:bodyPr wrap="square">
            <a:spAutoFit/>
          </a:bodyPr>
          <a:lstStyle/>
          <a:p>
            <a:pPr algn="ctr"/>
            <a:r>
              <a:rPr lang="en-US" dirty="0"/>
              <a:t>Next steps: Engineering design in progress; Construction Spring/Summer ‘19 </a:t>
            </a:r>
          </a:p>
        </p:txBody>
      </p:sp>
      <p:pic>
        <p:nvPicPr>
          <p:cNvPr id="11" name="VO PICK_7.mp3">
            <a:hlinkClick r:id="" action="ppaction://media"/>
            <a:extLst>
              <a:ext uri="{FF2B5EF4-FFF2-40B4-BE49-F238E27FC236}">
                <a16:creationId xmlns:a16="http://schemas.microsoft.com/office/drawing/2014/main" id="{C5A869E9-CB95-8C44-8089-22759526E5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27" y="584200"/>
            <a:ext cx="812800" cy="812800"/>
          </a:xfrm>
          <a:prstGeom prst="rect">
            <a:avLst/>
          </a:prstGeom>
        </p:spPr>
      </p:pic>
    </p:spTree>
    <p:extLst>
      <p:ext uri="{BB962C8B-B14F-4D97-AF65-F5344CB8AC3E}">
        <p14:creationId xmlns:p14="http://schemas.microsoft.com/office/powerpoint/2010/main" val="100892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North Street to Remain Signalized</a:t>
            </a:r>
          </a:p>
        </p:txBody>
      </p:sp>
      <p:sp>
        <p:nvSpPr>
          <p:cNvPr id="5" name="Content Placeholder 4"/>
          <p:cNvSpPr>
            <a:spLocks noGrp="1"/>
          </p:cNvSpPr>
          <p:nvPr>
            <p:ph idx="1"/>
          </p:nvPr>
        </p:nvSpPr>
        <p:spPr/>
        <p:txBody>
          <a:bodyPr>
            <a:normAutofit lnSpcReduction="10000"/>
          </a:bodyPr>
          <a:lstStyle/>
          <a:p>
            <a:r>
              <a:rPr lang="en-US" dirty="0"/>
              <a:t>After a thorough review by our traffic engineering consultants </a:t>
            </a:r>
            <a:r>
              <a:rPr lang="en-US" dirty="0">
                <a:hlinkClick r:id="rId4"/>
              </a:rPr>
              <a:t>Toole Design,</a:t>
            </a:r>
            <a:r>
              <a:rPr lang="en-US" dirty="0"/>
              <a:t> they recommended that the North Street intersection remain signalized rather than instituting a 4-way stop as will be done at Curtis.</a:t>
            </a:r>
          </a:p>
          <a:p>
            <a:endParaRPr lang="en-US" dirty="0"/>
          </a:p>
          <a:p>
            <a:r>
              <a:rPr lang="en-US" dirty="0"/>
              <a:t>Due to the high volume of traffic coming off Route 16, but short queuing space, their analysis of the data indicates that a risk of unsafe backups onto Route 16 would increase with the introduction of a 4-way stop at North.</a:t>
            </a:r>
          </a:p>
          <a:p>
            <a:endParaRPr lang="en-US" dirty="0"/>
          </a:p>
          <a:p>
            <a:r>
              <a:rPr lang="en-US" dirty="0"/>
              <a:t>North Street improvements will instead include the addition of a second 25 mph sign and the large North St bump out.</a:t>
            </a:r>
          </a:p>
          <a:p>
            <a:endParaRPr lang="en-US" dirty="0"/>
          </a:p>
          <a:p>
            <a:pPr marL="0" indent="0">
              <a:buNone/>
            </a:pPr>
            <a:endParaRPr lang="en-US" dirty="0"/>
          </a:p>
        </p:txBody>
      </p:sp>
      <p:pic>
        <p:nvPicPr>
          <p:cNvPr id="2" name="VO PICK_8.mp3">
            <a:hlinkClick r:id="" action="ppaction://media"/>
            <a:extLst>
              <a:ext uri="{FF2B5EF4-FFF2-40B4-BE49-F238E27FC236}">
                <a16:creationId xmlns:a16="http://schemas.microsoft.com/office/drawing/2014/main" id="{0BE671BE-49AA-8746-A60F-143FBAE01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22300"/>
            <a:ext cx="812800" cy="812800"/>
          </a:xfrm>
          <a:prstGeom prst="rect">
            <a:avLst/>
          </a:prstGeom>
        </p:spPr>
      </p:pic>
    </p:spTree>
    <p:extLst>
      <p:ext uri="{BB962C8B-B14F-4D97-AF65-F5344CB8AC3E}">
        <p14:creationId xmlns:p14="http://schemas.microsoft.com/office/powerpoint/2010/main" val="31243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Bike Options</a:t>
            </a:r>
          </a:p>
        </p:txBody>
      </p:sp>
      <p:sp>
        <p:nvSpPr>
          <p:cNvPr id="3" name="Content Placeholder 2"/>
          <p:cNvSpPr>
            <a:spLocks noGrp="1"/>
          </p:cNvSpPr>
          <p:nvPr>
            <p:ph idx="1"/>
          </p:nvPr>
        </p:nvSpPr>
        <p:spPr>
          <a:xfrm>
            <a:off x="1524000" y="1600200"/>
            <a:ext cx="7162800" cy="4876800"/>
          </a:xfrm>
        </p:spPr>
        <p:txBody>
          <a:bodyPr>
            <a:normAutofit/>
          </a:bodyPr>
          <a:lstStyle/>
          <a:p>
            <a:endParaRPr lang="en-US" sz="1800" b="1" dirty="0"/>
          </a:p>
          <a:p>
            <a:endParaRPr lang="en-US" dirty="0"/>
          </a:p>
        </p:txBody>
      </p:sp>
      <p:grpSp>
        <p:nvGrpSpPr>
          <p:cNvPr id="9" name="Group 8"/>
          <p:cNvGrpSpPr/>
          <p:nvPr/>
        </p:nvGrpSpPr>
        <p:grpSpPr>
          <a:xfrm>
            <a:off x="633875" y="1828800"/>
            <a:ext cx="3077791" cy="2499360"/>
            <a:chOff x="1219200" y="1981200"/>
            <a:chExt cx="4672988" cy="3794760"/>
          </a:xfrm>
        </p:grpSpPr>
        <p:pic>
          <p:nvPicPr>
            <p:cNvPr id="6" name="Picture 2" descr="C:\Users\brawson\Desktop\2019\Vision Zero\PHB\SM_lane.JPG"/>
            <p:cNvPicPr>
              <a:picLocks noChangeAspect="1" noChangeArrowheads="1"/>
            </p:cNvPicPr>
            <p:nvPr/>
          </p:nvPicPr>
          <p:blipFill rotWithShape="1">
            <a:blip r:embed="rId4">
              <a:extLst>
                <a:ext uri="{28A0092B-C50C-407E-A947-70E740481C1C}">
                  <a14:useLocalDpi xmlns:a14="http://schemas.microsoft.com/office/drawing/2010/main" val="0"/>
                </a:ext>
              </a:extLst>
            </a:blip>
            <a:srcRect l="48268" r="886"/>
            <a:stretch/>
          </p:blipFill>
          <p:spPr bwMode="auto">
            <a:xfrm>
              <a:off x="1219200" y="1981200"/>
              <a:ext cx="4672988" cy="37947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2234184" y="4876800"/>
              <a:ext cx="43281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0" name="Picture 2" descr="C:\Users\brawson\Desktop\2019\Vision Zero\PHB\powder-house-boulevard-2-way-cycle-track.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193" t="23322" r="14932"/>
          <a:stretch/>
        </p:blipFill>
        <p:spPr bwMode="auto">
          <a:xfrm>
            <a:off x="4760208" y="1828800"/>
            <a:ext cx="3088392" cy="2515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5800" y="4572000"/>
            <a:ext cx="7214725" cy="2308324"/>
          </a:xfrm>
          <a:prstGeom prst="rect">
            <a:avLst/>
          </a:prstGeom>
          <a:noFill/>
        </p:spPr>
        <p:txBody>
          <a:bodyPr wrap="square" rtlCol="0">
            <a:spAutoFit/>
          </a:bodyPr>
          <a:lstStyle/>
          <a:p>
            <a:r>
              <a:rPr lang="en-US" dirty="0"/>
              <a:t>The City has an existing plan to install one-way bike lanes on the Boulevard. The Somerville Bicycle Committee and residents have expressed strong interest in discussing the option of a protected two-way bike path. The two-way option would be safest with a 4-way stop at Curtis, and now that the City’s consultants have recommended the 4-way stop, the two-way facility becomes a more feasible option. </a:t>
            </a:r>
          </a:p>
          <a:p>
            <a:endParaRPr lang="en-US" b="1" dirty="0"/>
          </a:p>
          <a:p>
            <a:endParaRPr lang="en-US" dirty="0"/>
          </a:p>
        </p:txBody>
      </p:sp>
      <p:sp>
        <p:nvSpPr>
          <p:cNvPr id="12" name="Rectangle 11"/>
          <p:cNvSpPr/>
          <p:nvPr/>
        </p:nvSpPr>
        <p:spPr>
          <a:xfrm>
            <a:off x="4786456" y="2145268"/>
            <a:ext cx="3035896" cy="369332"/>
          </a:xfrm>
          <a:prstGeom prst="rect">
            <a:avLst/>
          </a:prstGeom>
        </p:spPr>
        <p:txBody>
          <a:bodyPr wrap="none">
            <a:spAutoFit/>
          </a:bodyPr>
          <a:lstStyle/>
          <a:p>
            <a:pPr algn="ctr"/>
            <a:r>
              <a:rPr lang="en-US" b="1" dirty="0">
                <a:solidFill>
                  <a:srgbClr val="FF0000"/>
                </a:solidFill>
              </a:rPr>
              <a:t>Option 2: 2-Way Bike Path</a:t>
            </a:r>
          </a:p>
        </p:txBody>
      </p:sp>
      <p:sp>
        <p:nvSpPr>
          <p:cNvPr id="13" name="Rectangle 12"/>
          <p:cNvSpPr/>
          <p:nvPr/>
        </p:nvSpPr>
        <p:spPr>
          <a:xfrm>
            <a:off x="533400" y="2145268"/>
            <a:ext cx="3151247" cy="369332"/>
          </a:xfrm>
          <a:prstGeom prst="rect">
            <a:avLst/>
          </a:prstGeom>
        </p:spPr>
        <p:txBody>
          <a:bodyPr wrap="none">
            <a:spAutoFit/>
          </a:bodyPr>
          <a:lstStyle/>
          <a:p>
            <a:pPr algn="ctr"/>
            <a:r>
              <a:rPr lang="en-US" b="1" dirty="0">
                <a:solidFill>
                  <a:srgbClr val="FF0000"/>
                </a:solidFill>
              </a:rPr>
              <a:t>Option 1: 1-Way Bike Lane</a:t>
            </a:r>
          </a:p>
        </p:txBody>
      </p:sp>
      <p:pic>
        <p:nvPicPr>
          <p:cNvPr id="4" name="VO PICK_9.mp3">
            <a:hlinkClick r:id="" action="ppaction://media"/>
            <a:extLst>
              <a:ext uri="{FF2B5EF4-FFF2-40B4-BE49-F238E27FC236}">
                <a16:creationId xmlns:a16="http://schemas.microsoft.com/office/drawing/2014/main" id="{A9393646-2596-FC4A-BF80-713C250272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8031" y="622300"/>
            <a:ext cx="812800" cy="812800"/>
          </a:xfrm>
          <a:prstGeom prst="rect">
            <a:avLst/>
          </a:prstGeom>
        </p:spPr>
      </p:pic>
    </p:spTree>
    <p:extLst>
      <p:ext uri="{BB962C8B-B14F-4D97-AF65-F5344CB8AC3E}">
        <p14:creationId xmlns:p14="http://schemas.microsoft.com/office/powerpoint/2010/main" val="358779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Bike Lane / Path Process</a:t>
            </a:r>
          </a:p>
        </p:txBody>
      </p:sp>
      <p:sp>
        <p:nvSpPr>
          <p:cNvPr id="4" name="Rectangle 3"/>
          <p:cNvSpPr/>
          <p:nvPr/>
        </p:nvSpPr>
        <p:spPr>
          <a:xfrm>
            <a:off x="1524000" y="3581400"/>
            <a:ext cx="7162800" cy="1447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1524000" y="1600200"/>
            <a:ext cx="7162800" cy="4876800"/>
          </a:xfrm>
        </p:spPr>
        <p:txBody>
          <a:bodyPr>
            <a:normAutofit/>
          </a:bodyPr>
          <a:lstStyle/>
          <a:p>
            <a:r>
              <a:rPr lang="en-US" sz="1800" dirty="0"/>
              <a:t>The City would like to support community discussion on the trade-offs involved with the two bicycle options. Cyclist and overall pedestrian safety is expected to improve with a protected two-way path. Parking, however, would be lost on one side of the road, which could have unintended impacts on pedestrian crossing behavior.</a:t>
            </a:r>
          </a:p>
          <a:p>
            <a:endParaRPr lang="en-US" sz="1800" dirty="0"/>
          </a:p>
          <a:p>
            <a:r>
              <a:rPr lang="en-US" sz="1800" dirty="0">
                <a:solidFill>
                  <a:schemeClr val="bg1"/>
                </a:solidFill>
              </a:rPr>
              <a:t>Bikes lanes can also serve as a traffic calming measure. They slow traffic by narrowing the vehicle travel lanes and creating visual friction. To avoid any delay in the installation of this measure, community discussions must be completed by the end of August.</a:t>
            </a:r>
            <a:r>
              <a:rPr lang="en-US" sz="1800" dirty="0">
                <a:solidFill>
                  <a:schemeClr val="tx2"/>
                </a:solidFill>
              </a:rPr>
              <a:t> </a:t>
            </a:r>
          </a:p>
          <a:p>
            <a:endParaRPr lang="en-US" sz="1800" dirty="0"/>
          </a:p>
          <a:p>
            <a:r>
              <a:rPr lang="en-US" sz="1800" dirty="0"/>
              <a:t>Once a decision is reached, the chosen option will be implemented in the fall of 2019. Neither option will require any changes to the existing road improvement project.</a:t>
            </a:r>
          </a:p>
          <a:p>
            <a:endParaRPr lang="en-US" sz="1800" dirty="0"/>
          </a:p>
          <a:p>
            <a:endParaRPr lang="en-US" dirty="0"/>
          </a:p>
        </p:txBody>
      </p:sp>
      <p:pic>
        <p:nvPicPr>
          <p:cNvPr id="5" name="VO PICK_10.mp3">
            <a:hlinkClick r:id="" action="ppaction://media"/>
            <a:extLst>
              <a:ext uri="{FF2B5EF4-FFF2-40B4-BE49-F238E27FC236}">
                <a16:creationId xmlns:a16="http://schemas.microsoft.com/office/drawing/2014/main" id="{48FD430D-5EDA-2A48-B857-DFEC40D6CE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622300"/>
            <a:ext cx="812800" cy="812800"/>
          </a:xfrm>
          <a:prstGeom prst="rect">
            <a:avLst/>
          </a:prstGeom>
        </p:spPr>
      </p:pic>
    </p:spTree>
    <p:extLst>
      <p:ext uri="{BB962C8B-B14F-4D97-AF65-F5344CB8AC3E}">
        <p14:creationId xmlns:p14="http://schemas.microsoft.com/office/powerpoint/2010/main" val="18030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Series III: Fall 2019/Spring 2020</a:t>
            </a:r>
          </a:p>
        </p:txBody>
      </p:sp>
      <p:sp>
        <p:nvSpPr>
          <p:cNvPr id="3" name="Content Placeholder 2"/>
          <p:cNvSpPr>
            <a:spLocks noGrp="1"/>
          </p:cNvSpPr>
          <p:nvPr>
            <p:ph idx="1"/>
          </p:nvPr>
        </p:nvSpPr>
        <p:spPr>
          <a:xfrm>
            <a:off x="2667000" y="1600200"/>
            <a:ext cx="6019800" cy="4876800"/>
          </a:xfrm>
        </p:spPr>
        <p:txBody>
          <a:bodyPr>
            <a:normAutofit fontScale="70000" lnSpcReduction="20000"/>
          </a:bodyPr>
          <a:lstStyle/>
          <a:p>
            <a:pPr marL="0" indent="0">
              <a:buNone/>
            </a:pPr>
            <a:r>
              <a:rPr lang="en-US" sz="2100" b="1" dirty="0"/>
              <a:t>Pedestrian-activated HAWK signal at WSN School: </a:t>
            </a:r>
          </a:p>
          <a:p>
            <a:r>
              <a:rPr lang="en-US" sz="2100" dirty="0"/>
              <a:t>Design, fund, contract, and install pedestrian activated HAWK signal as additional traffic control measure for pedestrians at Hardan Rd. in front of the School</a:t>
            </a:r>
          </a:p>
          <a:p>
            <a:pPr lvl="1"/>
            <a:r>
              <a:rPr lang="en-US" sz="1700" dirty="0"/>
              <a:t>This portion of project is dependent on success of the 4-way stop at Curtis St.</a:t>
            </a:r>
          </a:p>
          <a:p>
            <a:pPr lvl="1"/>
            <a:endParaRPr lang="en-US" sz="2100" dirty="0"/>
          </a:p>
          <a:p>
            <a:pPr marL="0" indent="0">
              <a:buNone/>
            </a:pPr>
            <a:r>
              <a:rPr lang="en-US" sz="2100" b="1" dirty="0"/>
              <a:t>Permanent speed tables: </a:t>
            </a:r>
          </a:p>
          <a:p>
            <a:r>
              <a:rPr lang="en-US" sz="2100" dirty="0"/>
              <a:t>Design, fund, contract, and install permanent traffic calming measures between Curtis St and North St</a:t>
            </a:r>
          </a:p>
          <a:p>
            <a:pPr lvl="1"/>
            <a:r>
              <a:rPr lang="en-US" sz="1700" dirty="0"/>
              <a:t>This portion of project dependent on success and longer-term strategy around both rubber and asphalt speed tables.</a:t>
            </a:r>
          </a:p>
          <a:p>
            <a:pPr lvl="1"/>
            <a:endParaRPr lang="en-US" sz="1700" dirty="0"/>
          </a:p>
          <a:p>
            <a:pPr marL="0" indent="0">
              <a:buNone/>
            </a:pPr>
            <a:r>
              <a:rPr lang="en-US" sz="2100" b="1" dirty="0"/>
              <a:t>Powder Circle interim improvements: </a:t>
            </a:r>
          </a:p>
          <a:p>
            <a:r>
              <a:rPr lang="en-US" sz="2100" dirty="0"/>
              <a:t>To make the rotary more like a true rotary and increase safety: Narrow travel lanes with paint and flex posts, where possible reduce to single lane of entry and exit, add bike lanes</a:t>
            </a:r>
          </a:p>
          <a:p>
            <a:pPr lvl="1"/>
            <a:endParaRPr lang="en-US" sz="2100" dirty="0"/>
          </a:p>
          <a:p>
            <a:pPr marL="0" indent="0">
              <a:buNone/>
            </a:pPr>
            <a:r>
              <a:rPr lang="en-US" sz="2100" b="1" dirty="0"/>
              <a:t>Grass: </a:t>
            </a:r>
          </a:p>
          <a:p>
            <a:r>
              <a:rPr lang="en-US" sz="2100" dirty="0"/>
              <a:t>Hydro-seeding in the planting strip will be one of the last items to be completed and is dependent on optimal time for laying down seed. If the project remains on schedule, this could potentially be fall 2019. Grass seeding will be carried out the by contractor completing the road upgrade.  </a:t>
            </a:r>
          </a:p>
          <a:p>
            <a:pPr lvl="1"/>
            <a:endParaRPr lang="en-US" sz="1800" dirty="0"/>
          </a:p>
        </p:txBody>
      </p:sp>
      <p:pic>
        <p:nvPicPr>
          <p:cNvPr id="4" name="VO PICK_11.mp3">
            <a:hlinkClick r:id="" action="ppaction://media"/>
            <a:extLst>
              <a:ext uri="{FF2B5EF4-FFF2-40B4-BE49-F238E27FC236}">
                <a16:creationId xmlns:a16="http://schemas.microsoft.com/office/drawing/2014/main" id="{C09FCAEA-1E3E-C945-8A65-A972DA101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22300"/>
            <a:ext cx="812800" cy="812800"/>
          </a:xfrm>
          <a:prstGeom prst="rect">
            <a:avLst/>
          </a:prstGeom>
        </p:spPr>
      </p:pic>
    </p:spTree>
    <p:extLst>
      <p:ext uri="{BB962C8B-B14F-4D97-AF65-F5344CB8AC3E}">
        <p14:creationId xmlns:p14="http://schemas.microsoft.com/office/powerpoint/2010/main" val="80407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dirty="0"/>
              <a:t>Series III: Map</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87581"/>
            <a:ext cx="7467600" cy="5770419"/>
          </a:xfrm>
          <a:prstGeom prst="rect">
            <a:avLst/>
          </a:prstGeom>
        </p:spPr>
      </p:pic>
    </p:spTree>
    <p:extLst>
      <p:ext uri="{BB962C8B-B14F-4D97-AF65-F5344CB8AC3E}">
        <p14:creationId xmlns:p14="http://schemas.microsoft.com/office/powerpoint/2010/main" val="53498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HAWK Signal</a:t>
            </a:r>
          </a:p>
        </p:txBody>
      </p:sp>
      <p:pic>
        <p:nvPicPr>
          <p:cNvPr id="2050" name="Picture 2" descr="http://walkablewilliamsville.com/wp-content/uploads/2018/10/HawkSigna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5715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p:cNvSpPr txBox="1">
            <a:spLocks/>
          </p:cNvSpPr>
          <p:nvPr/>
        </p:nvSpPr>
        <p:spPr>
          <a:xfrm>
            <a:off x="533400" y="1533181"/>
            <a:ext cx="2057400" cy="2554545"/>
          </a:xfrm>
          <a:prstGeom prst="rect">
            <a:avLst/>
          </a:prstGeom>
          <a:solidFill>
            <a:schemeClr val="accent4"/>
          </a:solidFill>
        </p:spPr>
        <p:txBody>
          <a:bodyPr vert="horz" wrap="square" lIns="91440" tIns="45720" rIns="91440" bIns="45720" rtlCol="0">
            <a:sp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1600" dirty="0">
                <a:solidFill>
                  <a:schemeClr val="bg1"/>
                </a:solidFill>
              </a:rPr>
              <a:t>HAWK signals are pedestrian-activated stop lights above the center of the road that can stop two-way traffic. HAWK stands for High- Intensity Activated cross WalK.</a:t>
            </a:r>
          </a:p>
        </p:txBody>
      </p:sp>
      <p:pic>
        <p:nvPicPr>
          <p:cNvPr id="8" name="VO PICK_12.mp3">
            <a:hlinkClick r:id="" action="ppaction://media"/>
            <a:extLst>
              <a:ext uri="{FF2B5EF4-FFF2-40B4-BE49-F238E27FC236}">
                <a16:creationId xmlns:a16="http://schemas.microsoft.com/office/drawing/2014/main" id="{D1D73B9C-928B-9C47-9FC6-841E2A0A81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5591" y="4280049"/>
            <a:ext cx="812800" cy="812800"/>
          </a:xfrm>
          <a:prstGeom prst="rect">
            <a:avLst/>
          </a:prstGeom>
        </p:spPr>
      </p:pic>
    </p:spTree>
    <p:extLst>
      <p:ext uri="{BB962C8B-B14F-4D97-AF65-F5344CB8AC3E}">
        <p14:creationId xmlns:p14="http://schemas.microsoft.com/office/powerpoint/2010/main" val="25582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polinski\Documents\Outreach\T&amp;P Guides\Parking Permit Insert 2019_Page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94" y="457200"/>
            <a:ext cx="7389813" cy="478262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noGrp="1"/>
          </p:cNvSpPr>
          <p:nvPr>
            <p:ph idx="1"/>
          </p:nvPr>
        </p:nvSpPr>
        <p:spPr>
          <a:xfrm>
            <a:off x="533400" y="5257800"/>
            <a:ext cx="8077200" cy="1495794"/>
          </a:xfrm>
          <a:prstGeom prst="rect">
            <a:avLst/>
          </a:prstGeom>
          <a:noFill/>
        </p:spPr>
        <p:txBody>
          <a:bodyPr wrap="square" rtlCol="0">
            <a:spAutoFit/>
          </a:bodyPr>
          <a:lstStyle/>
          <a:p>
            <a:r>
              <a:rPr lang="en-US" sz="1500" dirty="0"/>
              <a:t>HAWK signals use a series of signals to slow traffic (flashing and solid yellow lights) and then stop traffic (flashing and solid red lights) before they signal for pedestrians to cross.</a:t>
            </a:r>
          </a:p>
          <a:p>
            <a:pPr marL="0" indent="0">
              <a:buNone/>
            </a:pPr>
            <a:r>
              <a:rPr lang="en-US" sz="1000" dirty="0"/>
              <a:t> </a:t>
            </a:r>
          </a:p>
          <a:p>
            <a:r>
              <a:rPr lang="en-US" sz="1500" dirty="0"/>
              <a:t>At appropriate locations, HAWK signals can significantly reduce pedestrian crashes overall, including severe crashes, and they are especially well-suited to mid-block crossings on high-volume roadways such as in front of the West Somerville Neighborhood School.</a:t>
            </a:r>
          </a:p>
        </p:txBody>
      </p:sp>
      <p:pic>
        <p:nvPicPr>
          <p:cNvPr id="5" name="VO PICK_13.mp3">
            <a:hlinkClick r:id="" action="ppaction://media"/>
            <a:extLst>
              <a:ext uri="{FF2B5EF4-FFF2-40B4-BE49-F238E27FC236}">
                <a16:creationId xmlns:a16="http://schemas.microsoft.com/office/drawing/2014/main" id="{B5B9658E-41B0-3A4A-983E-9D9F179D0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95" y="609600"/>
            <a:ext cx="812800" cy="812800"/>
          </a:xfrm>
          <a:prstGeom prst="rect">
            <a:avLst/>
          </a:prstGeom>
        </p:spPr>
      </p:pic>
    </p:spTree>
    <p:extLst>
      <p:ext uri="{BB962C8B-B14F-4D97-AF65-F5344CB8AC3E}">
        <p14:creationId xmlns:p14="http://schemas.microsoft.com/office/powerpoint/2010/main" val="44794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The HAWK signal requires a 4-way stop at Curtis</a:t>
            </a:r>
          </a:p>
        </p:txBody>
      </p:sp>
      <p:sp>
        <p:nvSpPr>
          <p:cNvPr id="4" name="Content Placeholder 3"/>
          <p:cNvSpPr txBox="1">
            <a:spLocks noGrp="1"/>
          </p:cNvSpPr>
          <p:nvPr>
            <p:ph idx="1"/>
          </p:nvPr>
        </p:nvSpPr>
        <p:spPr>
          <a:xfrm>
            <a:off x="533400" y="2667000"/>
            <a:ext cx="8077200" cy="4130361"/>
          </a:xfrm>
          <a:prstGeom prst="rect">
            <a:avLst/>
          </a:prstGeom>
          <a:noFill/>
        </p:spPr>
        <p:txBody>
          <a:bodyPr wrap="square" rtlCol="0">
            <a:spAutoFit/>
          </a:bodyPr>
          <a:lstStyle/>
          <a:p>
            <a:r>
              <a:rPr lang="en-US" sz="1600" b="1" dirty="0"/>
              <a:t>OPTION 1: 4-way stop + HAWK + year-round speed tables: </a:t>
            </a:r>
            <a:r>
              <a:rPr lang="en-US" sz="1600" dirty="0"/>
              <a:t>If the 4-way stop at Curtis is effective, the HAWK can then be installed at Hardan Rd because it will be safe for the HAWK to function on-demand. This means that when a pedestrian pushes the button to cross, the signal will immediately begin to flash and cars will begin slowing down. The year-round speed tables will be installed at locations that will best support these two features.</a:t>
            </a:r>
          </a:p>
          <a:p>
            <a:endParaRPr lang="en-US" sz="1600" dirty="0"/>
          </a:p>
          <a:p>
            <a:r>
              <a:rPr lang="en-US" sz="1600" b="1" dirty="0"/>
              <a:t>OPTION 2: Signals + speed tables + flashing beacon + possible table/raised crosswalk:</a:t>
            </a:r>
            <a:r>
              <a:rPr lang="en-US" sz="1600" dirty="0"/>
              <a:t> If the 4-way stop is not as effective as traffic lights, the lights will be unbagged, and the HAWK will have to be reconsidered. With a full signal at Curtis St, the HAWK would have to be synchronized to prevent traffic backups into the Curtis St intersection. This would mean that pedestrians would have to wait longer to get the walk signal at Hardan Rd, increasing the likelihood of dangerous crossing maneuvers. In this case, the speed table configuration at/around Hardan Rd would change and the Rapid Flashing Pedestrian Beacon would be retained. That change </a:t>
            </a:r>
            <a:r>
              <a:rPr lang="en-US" sz="1600" i="1" dirty="0"/>
              <a:t>could</a:t>
            </a:r>
            <a:r>
              <a:rPr lang="en-US" sz="1600" dirty="0"/>
              <a:t>  include a raised crosswalk/speed table at the school. </a:t>
            </a:r>
          </a:p>
        </p:txBody>
      </p:sp>
      <p:sp>
        <p:nvSpPr>
          <p:cNvPr id="5" name="Content Placeholder 3"/>
          <p:cNvSpPr txBox="1">
            <a:spLocks/>
          </p:cNvSpPr>
          <p:nvPr/>
        </p:nvSpPr>
        <p:spPr>
          <a:xfrm>
            <a:off x="533400" y="1524000"/>
            <a:ext cx="7696200" cy="923330"/>
          </a:xfrm>
          <a:prstGeom prst="rect">
            <a:avLst/>
          </a:prstGeom>
          <a:solidFill>
            <a:schemeClr val="accent4"/>
          </a:solidFill>
        </p:spPr>
        <p:txBody>
          <a:bodyPr vert="horz" wrap="square" lIns="91440" tIns="45720" rIns="91440" bIns="45720" rtlCol="0">
            <a:sp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1800" dirty="0">
                <a:solidFill>
                  <a:schemeClr val="bg1"/>
                </a:solidFill>
              </a:rPr>
              <a:t>Once the 4-way stop and the rubber speed tables go in, their safety impacts and effectiveness will be evaluated. Results of that evaluation will determine next steps. </a:t>
            </a:r>
          </a:p>
        </p:txBody>
      </p:sp>
      <p:sp>
        <p:nvSpPr>
          <p:cNvPr id="3" name="AutoShape 2" descr="Image result for hawk signal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VO PICK_14.mp3">
            <a:hlinkClick r:id="" action="ppaction://media"/>
            <a:extLst>
              <a:ext uri="{FF2B5EF4-FFF2-40B4-BE49-F238E27FC236}">
                <a16:creationId xmlns:a16="http://schemas.microsoft.com/office/drawing/2014/main" id="{3EFD9A3A-87C0-444C-9E6B-B9EA0B22D6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622300"/>
            <a:ext cx="812800" cy="812800"/>
          </a:xfrm>
          <a:prstGeom prst="rect">
            <a:avLst/>
          </a:prstGeom>
        </p:spPr>
      </p:pic>
    </p:spTree>
    <p:extLst>
      <p:ext uri="{BB962C8B-B14F-4D97-AF65-F5344CB8AC3E}">
        <p14:creationId xmlns:p14="http://schemas.microsoft.com/office/powerpoint/2010/main" val="72163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Overview</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Every action detailed in this plan aims to increase pedestrian and cyclist safety on Powder House Boulevard as well as the safety of all participants in traffic including motorists. When we plan to protect the most vulnerable, everyone is safer.</a:t>
            </a:r>
          </a:p>
          <a:p>
            <a:pPr marL="0" indent="0">
              <a:buNone/>
            </a:pPr>
            <a:endParaRPr lang="en-US" dirty="0"/>
          </a:p>
          <a:p>
            <a:pPr marL="0" indent="0">
              <a:buNone/>
            </a:pPr>
            <a:r>
              <a:rPr lang="en-US" dirty="0"/>
              <a:t>Each action builds upon earlier safety measures and traffic calming improvements made to the Boulevard in recent years.  </a:t>
            </a:r>
          </a:p>
          <a:p>
            <a:pPr marL="0" indent="0">
              <a:buNone/>
            </a:pPr>
            <a:endParaRPr lang="en-US" dirty="0"/>
          </a:p>
          <a:p>
            <a:pPr marL="0" indent="0">
              <a:buNone/>
            </a:pPr>
            <a:r>
              <a:rPr lang="en-US" dirty="0"/>
              <a:t>Each feature works both independently to calm traffic and increase safety and as part of an overall system of traffic calming.</a:t>
            </a:r>
          </a:p>
          <a:p>
            <a:pPr marL="0" indent="0">
              <a:buNone/>
            </a:pPr>
            <a:endParaRPr lang="en-US" dirty="0"/>
          </a:p>
          <a:p>
            <a:pPr marL="0" indent="0">
              <a:buNone/>
            </a:pPr>
            <a:r>
              <a:rPr lang="en-US" dirty="0"/>
              <a:t>Overall efforts combine both existing and emerging best practices that are well tested for their traffic calming efficacy.</a:t>
            </a:r>
          </a:p>
          <a:p>
            <a:pPr marL="0" indent="0">
              <a:buNone/>
            </a:pPr>
            <a:endParaRPr lang="en-US" dirty="0"/>
          </a:p>
          <a:p>
            <a:pPr marL="0" indent="0">
              <a:buNone/>
            </a:pPr>
            <a:endParaRPr lang="en-US" dirty="0"/>
          </a:p>
          <a:p>
            <a:pPr marL="0" indent="0">
              <a:buNone/>
            </a:pPr>
            <a:endParaRPr lang="en-US" dirty="0"/>
          </a:p>
          <a:p>
            <a:pPr lvl="1"/>
            <a:endParaRPr lang="en-US" dirty="0"/>
          </a:p>
        </p:txBody>
      </p:sp>
      <p:pic>
        <p:nvPicPr>
          <p:cNvPr id="4" name="VO PICK_01.mp3">
            <a:hlinkClick r:id="" action="ppaction://media"/>
            <a:extLst>
              <a:ext uri="{FF2B5EF4-FFF2-40B4-BE49-F238E27FC236}">
                <a16:creationId xmlns:a16="http://schemas.microsoft.com/office/drawing/2014/main" id="{1E38F5AE-9EB4-7441-9C31-58399FEE3E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622300"/>
            <a:ext cx="812800" cy="812800"/>
          </a:xfrm>
          <a:prstGeom prst="rect">
            <a:avLst/>
          </a:prstGeom>
        </p:spPr>
      </p:pic>
    </p:spTree>
    <p:extLst>
      <p:ext uri="{BB962C8B-B14F-4D97-AF65-F5344CB8AC3E}">
        <p14:creationId xmlns:p14="http://schemas.microsoft.com/office/powerpoint/2010/main" val="42452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HAWK Installation Schedule</a:t>
            </a:r>
          </a:p>
        </p:txBody>
      </p:sp>
      <p:sp>
        <p:nvSpPr>
          <p:cNvPr id="3" name="Content Placeholder 2"/>
          <p:cNvSpPr>
            <a:spLocks noGrp="1"/>
          </p:cNvSpPr>
          <p:nvPr>
            <p:ph idx="1"/>
          </p:nvPr>
        </p:nvSpPr>
        <p:spPr/>
        <p:txBody>
          <a:bodyPr>
            <a:normAutofit fontScale="62500" lnSpcReduction="20000"/>
          </a:bodyPr>
          <a:lstStyle/>
          <a:p>
            <a:r>
              <a:rPr lang="en-US" b="1" dirty="0"/>
              <a:t>By Mid-June 2019: Results of Curtis 4-way stop</a:t>
            </a:r>
          </a:p>
          <a:p>
            <a:pPr lvl="1"/>
            <a:r>
              <a:rPr lang="en-US" dirty="0"/>
              <a:t>Before the City procures a HAWK signal designer/installer, it must first verify that the 4-way stop at Curtis is an effective treatment for that intersection.</a:t>
            </a:r>
          </a:p>
          <a:p>
            <a:pPr lvl="1"/>
            <a:r>
              <a:rPr lang="en-US" dirty="0"/>
              <a:t>Data collection and evaluation will be sufficient and properly analyzed by mid-June</a:t>
            </a:r>
          </a:p>
          <a:p>
            <a:pPr lvl="1"/>
            <a:endParaRPr lang="en-US" dirty="0"/>
          </a:p>
          <a:p>
            <a:r>
              <a:rPr lang="en-US" b="1" dirty="0"/>
              <a:t>By Sep. 2019: Design HAWK to location requirements</a:t>
            </a:r>
          </a:p>
          <a:p>
            <a:pPr lvl="1"/>
            <a:r>
              <a:rPr lang="en-US" dirty="0"/>
              <a:t>HAWK signals must meet all design, electrical, and installation needs of the designated intersection</a:t>
            </a:r>
          </a:p>
          <a:p>
            <a:pPr lvl="1"/>
            <a:r>
              <a:rPr lang="en-US" dirty="0"/>
              <a:t>This process is estimated at 8-12 weeks</a:t>
            </a:r>
            <a:endParaRPr lang="en-US" b="1" dirty="0"/>
          </a:p>
          <a:p>
            <a:endParaRPr lang="en-US" b="1" dirty="0"/>
          </a:p>
          <a:p>
            <a:r>
              <a:rPr lang="en-US" b="1" dirty="0"/>
              <a:t>By Jan. 2019: Procure HAWK designer/Installer</a:t>
            </a:r>
          </a:p>
          <a:p>
            <a:pPr lvl="1"/>
            <a:r>
              <a:rPr lang="en-US" dirty="0"/>
              <a:t>Municipalities must adhere to strict procurement laws and regulations, meaning a bid process is required to hire a designer/installer </a:t>
            </a:r>
          </a:p>
          <a:p>
            <a:pPr lvl="1"/>
            <a:r>
              <a:rPr lang="en-US" dirty="0"/>
              <a:t>This process is expected to take 90 to 105 days</a:t>
            </a:r>
          </a:p>
          <a:p>
            <a:pPr marL="274320" lvl="1" indent="0">
              <a:buNone/>
            </a:pPr>
            <a:endParaRPr lang="en-US" dirty="0"/>
          </a:p>
          <a:p>
            <a:r>
              <a:rPr lang="en-US" b="1" dirty="0"/>
              <a:t>By May-June 2020: Purchase HAWK, sidewalk prep, install</a:t>
            </a:r>
          </a:p>
          <a:p>
            <a:pPr lvl="1"/>
            <a:r>
              <a:rPr lang="en-US" dirty="0"/>
              <a:t>Once the contract is executed, required equipment must be purchased, sidewalk prep to accommodate installation must be completed, and all electrical must be prepared. Then installation can proceed according to proper standards and specifications.</a:t>
            </a:r>
          </a:p>
          <a:p>
            <a:pPr lvl="1"/>
            <a:r>
              <a:rPr lang="en-US" dirty="0"/>
              <a:t>This process is estimated to take 3-6 months.</a:t>
            </a:r>
          </a:p>
          <a:p>
            <a:endParaRPr lang="en-US" dirty="0"/>
          </a:p>
          <a:p>
            <a:pPr marL="0" indent="0" algn="ctr">
              <a:buNone/>
            </a:pPr>
            <a:r>
              <a:rPr lang="en-US" dirty="0">
                <a:solidFill>
                  <a:schemeClr val="tx2"/>
                </a:solidFill>
              </a:rPr>
              <a:t>We too would like to see the best HAWK option go in as quickly as possible. But to be clear, while we will strive to maintain -- or move more quickly than -- this schedule, factors beyond our control could affect timing. </a:t>
            </a:r>
          </a:p>
        </p:txBody>
      </p:sp>
      <p:pic>
        <p:nvPicPr>
          <p:cNvPr id="4" name="VO PICK_15.mp3">
            <a:hlinkClick r:id="" action="ppaction://media"/>
            <a:extLst>
              <a:ext uri="{FF2B5EF4-FFF2-40B4-BE49-F238E27FC236}">
                <a16:creationId xmlns:a16="http://schemas.microsoft.com/office/drawing/2014/main" id="{919CA88B-A9B5-FC4C-9E5E-AB296833C1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000" y="622300"/>
            <a:ext cx="812800" cy="812800"/>
          </a:xfrm>
          <a:prstGeom prst="rect">
            <a:avLst/>
          </a:prstGeom>
        </p:spPr>
      </p:pic>
    </p:spTree>
    <p:extLst>
      <p:ext uri="{BB962C8B-B14F-4D97-AF65-F5344CB8AC3E}">
        <p14:creationId xmlns:p14="http://schemas.microsoft.com/office/powerpoint/2010/main" val="7981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lstStyle/>
          <a:p>
            <a:r>
              <a:rPr lang="en-US" dirty="0"/>
              <a:t>Fall 2019: Powder House Rotary</a:t>
            </a:r>
          </a:p>
        </p:txBody>
      </p:sp>
      <p:sp>
        <p:nvSpPr>
          <p:cNvPr id="5" name="TextBox 4"/>
          <p:cNvSpPr txBox="1"/>
          <p:nvPr/>
        </p:nvSpPr>
        <p:spPr>
          <a:xfrm>
            <a:off x="0" y="5867400"/>
            <a:ext cx="9154886" cy="646331"/>
          </a:xfrm>
          <a:prstGeom prst="rect">
            <a:avLst/>
          </a:prstGeom>
          <a:noFill/>
        </p:spPr>
        <p:txBody>
          <a:bodyPr wrap="square" rtlCol="0">
            <a:spAutoFit/>
          </a:bodyPr>
          <a:lstStyle/>
          <a:p>
            <a:pPr algn="ctr"/>
            <a:r>
              <a:rPr lang="en-US" dirty="0"/>
              <a:t>Image: Paint and Flex Post Treatment at Rotary</a:t>
            </a:r>
          </a:p>
          <a:p>
            <a:pPr algn="ctr"/>
            <a:r>
              <a:rPr lang="en-US" b="1" dirty="0">
                <a:solidFill>
                  <a:schemeClr val="tx2"/>
                </a:solidFill>
              </a:rPr>
              <a:t>Traffic calming benefit: Motor vehicles are channeled and slowed</a:t>
            </a:r>
            <a:endParaRPr lang="en-US" dirty="0">
              <a:solidFill>
                <a:schemeClr val="tx2"/>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51" t="7493" r="1707" b="3601"/>
          <a:stretch/>
        </p:blipFill>
        <p:spPr>
          <a:xfrm>
            <a:off x="872359" y="1295400"/>
            <a:ext cx="7399283" cy="4427484"/>
          </a:xfrm>
          <a:prstGeom prst="rect">
            <a:avLst/>
          </a:prstGeom>
        </p:spPr>
      </p:pic>
    </p:spTree>
    <p:extLst>
      <p:ext uri="{BB962C8B-B14F-4D97-AF65-F5344CB8AC3E}">
        <p14:creationId xmlns:p14="http://schemas.microsoft.com/office/powerpoint/2010/main" val="1537226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t>A Closer Look:</a:t>
            </a:r>
          </a:p>
        </p:txBody>
      </p:sp>
      <p:sp>
        <p:nvSpPr>
          <p:cNvPr id="5" name="Content Placeholder 4"/>
          <p:cNvSpPr>
            <a:spLocks noGrp="1"/>
          </p:cNvSpPr>
          <p:nvPr>
            <p:ph idx="1"/>
          </p:nvPr>
        </p:nvSpPr>
        <p:spPr/>
        <p:txBody>
          <a:bodyPr>
            <a:normAutofit/>
          </a:bodyPr>
          <a:lstStyle/>
          <a:p>
            <a:pPr marL="0" indent="0" algn="ctr">
              <a:buNone/>
            </a:pPr>
            <a:endParaRPr lang="en-US" sz="4000" dirty="0"/>
          </a:p>
          <a:p>
            <a:pPr marL="0" indent="0" algn="ctr">
              <a:buNone/>
            </a:pPr>
            <a:r>
              <a:rPr lang="en-US" sz="4000" dirty="0"/>
              <a:t>Crosswalks</a:t>
            </a:r>
          </a:p>
          <a:p>
            <a:pPr marL="0" indent="0" algn="ctr">
              <a:buNone/>
            </a:pPr>
            <a:r>
              <a:rPr lang="en-US" sz="4000" dirty="0"/>
              <a:t>Signage</a:t>
            </a:r>
          </a:p>
          <a:p>
            <a:pPr marL="0" indent="0" algn="ctr">
              <a:buNone/>
            </a:pPr>
            <a:r>
              <a:rPr lang="en-US" sz="4000" dirty="0"/>
              <a:t>Enforcement</a:t>
            </a:r>
          </a:p>
        </p:txBody>
      </p:sp>
    </p:spTree>
    <p:extLst>
      <p:ext uri="{BB962C8B-B14F-4D97-AF65-F5344CB8AC3E}">
        <p14:creationId xmlns:p14="http://schemas.microsoft.com/office/powerpoint/2010/main" val="1000161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Crosswalks: Traffic &amp; Parking Dept.</a:t>
            </a:r>
          </a:p>
        </p:txBody>
      </p:sp>
      <p:sp>
        <p:nvSpPr>
          <p:cNvPr id="5" name="Content Placeholder 4"/>
          <p:cNvSpPr>
            <a:spLocks noGrp="1"/>
          </p:cNvSpPr>
          <p:nvPr>
            <p:ph idx="1"/>
          </p:nvPr>
        </p:nvSpPr>
        <p:spPr/>
        <p:txBody>
          <a:bodyPr>
            <a:normAutofit fontScale="92500" lnSpcReduction="20000"/>
          </a:bodyPr>
          <a:lstStyle/>
          <a:p>
            <a:pPr lvl="0"/>
            <a:r>
              <a:rPr lang="en-US" b="1" dirty="0"/>
              <a:t>Crosswalk paint refreshing:</a:t>
            </a:r>
            <a:endParaRPr lang="en-US" sz="2000" dirty="0"/>
          </a:p>
          <a:p>
            <a:pPr lvl="1"/>
            <a:r>
              <a:rPr lang="en-US" dirty="0"/>
              <a:t>High-visibility crosswalk paint refreshing is carried out in warm weather seasons (spring, summer, fall) on an ongoing basis citywide by Traffic &amp; Parking.</a:t>
            </a:r>
            <a:endParaRPr lang="en-US" sz="1800" dirty="0"/>
          </a:p>
          <a:p>
            <a:pPr lvl="1"/>
            <a:r>
              <a:rPr lang="en-US" dirty="0"/>
              <a:t>In spring 2019, all Powder House Boulevard crosswalks from North St. to the Rotary will be assessed and repainted as per industry standards and best practices.</a:t>
            </a:r>
          </a:p>
          <a:p>
            <a:pPr lvl="1"/>
            <a:endParaRPr lang="en-US" sz="1800" dirty="0"/>
          </a:p>
          <a:p>
            <a:pPr lvl="0"/>
            <a:r>
              <a:rPr lang="en-US" b="1" dirty="0"/>
              <a:t>Mid-Crosswalk “Yield for Pedestrians in Crosswalk” Signs:</a:t>
            </a:r>
            <a:endParaRPr lang="en-US" sz="2000" dirty="0"/>
          </a:p>
          <a:p>
            <a:pPr lvl="2"/>
            <a:r>
              <a:rPr lang="en-US" dirty="0"/>
              <a:t>The flexible “Yield…” signs posted mid-crosswalk are known as Pedestrian Impact Recovery Systems (PIRS).</a:t>
            </a:r>
            <a:endParaRPr lang="en-US" sz="1600" dirty="0"/>
          </a:p>
          <a:p>
            <a:pPr lvl="2"/>
            <a:r>
              <a:rPr lang="en-US" dirty="0"/>
              <a:t>Currently, PIRS require continual replacement and readjustment resulting inevitably in some periods in which they are not optimally placed after being struck by vehicles. </a:t>
            </a:r>
            <a:endParaRPr lang="en-US" sz="1600" dirty="0"/>
          </a:p>
          <a:p>
            <a:pPr lvl="2"/>
            <a:r>
              <a:rPr lang="en-US" dirty="0"/>
              <a:t>Traffic &amp; Parking has recently piloted newer, vehicle-safe, bolt-in-place PIRS at several locations across the city. They have performed well. These bolt-in-place PIRS are on order for the crosswalks along the Boulevard and will be installed this spring (2019).</a:t>
            </a:r>
            <a:endParaRPr lang="en-US" sz="1600" dirty="0"/>
          </a:p>
          <a:p>
            <a:pPr lvl="1"/>
            <a:endParaRPr lang="en-US" sz="1800" dirty="0"/>
          </a:p>
          <a:p>
            <a:pPr lvl="0"/>
            <a:endParaRPr lang="en-US" b="1" dirty="0"/>
          </a:p>
        </p:txBody>
      </p:sp>
      <p:pic>
        <p:nvPicPr>
          <p:cNvPr id="2" name="VO PICK_16.mp3">
            <a:hlinkClick r:id="" action="ppaction://media"/>
            <a:extLst>
              <a:ext uri="{FF2B5EF4-FFF2-40B4-BE49-F238E27FC236}">
                <a16:creationId xmlns:a16="http://schemas.microsoft.com/office/drawing/2014/main" id="{FFD481B4-B254-6C4D-B903-37BB046DB0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22300"/>
            <a:ext cx="812800" cy="812800"/>
          </a:xfrm>
          <a:prstGeom prst="rect">
            <a:avLst/>
          </a:prstGeom>
        </p:spPr>
      </p:pic>
    </p:spTree>
    <p:extLst>
      <p:ext uri="{BB962C8B-B14F-4D97-AF65-F5344CB8AC3E}">
        <p14:creationId xmlns:p14="http://schemas.microsoft.com/office/powerpoint/2010/main" val="15753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Signage: Traffic &amp; Parking Dept.</a:t>
            </a:r>
          </a:p>
        </p:txBody>
      </p:sp>
      <p:sp>
        <p:nvSpPr>
          <p:cNvPr id="5" name="Content Placeholder 4"/>
          <p:cNvSpPr>
            <a:spLocks noGrp="1"/>
          </p:cNvSpPr>
          <p:nvPr>
            <p:ph idx="1"/>
          </p:nvPr>
        </p:nvSpPr>
        <p:spPr/>
        <p:txBody>
          <a:bodyPr>
            <a:normAutofit fontScale="85000" lnSpcReduction="10000"/>
          </a:bodyPr>
          <a:lstStyle/>
          <a:p>
            <a:pPr lvl="0"/>
            <a:r>
              <a:rPr lang="en-US" b="1" dirty="0"/>
              <a:t>Radar feedback signs:  “Your Speed Is” signs:</a:t>
            </a:r>
            <a:endParaRPr lang="en-US" sz="2000" dirty="0"/>
          </a:p>
          <a:p>
            <a:pPr lvl="1"/>
            <a:r>
              <a:rPr lang="en-US" dirty="0"/>
              <a:t>Traffic and Parking currently has two additional radar feedback signs on order for the Boulevard. </a:t>
            </a:r>
            <a:endParaRPr lang="en-US" sz="1800" dirty="0"/>
          </a:p>
          <a:p>
            <a:pPr lvl="1"/>
            <a:r>
              <a:rPr lang="en-US" dirty="0"/>
              <a:t>The new signs will be placed on the Boulevard between Packard Ave and Powder House Circle on the eastbound and westbound sides. </a:t>
            </a:r>
            <a:endParaRPr lang="en-US" sz="1800" dirty="0"/>
          </a:p>
          <a:p>
            <a:pPr lvl="1"/>
            <a:r>
              <a:rPr lang="en-US" dirty="0"/>
              <a:t>These signs also collect traffic counts that will inform further traffic calming efforts.</a:t>
            </a:r>
          </a:p>
          <a:p>
            <a:pPr lvl="1"/>
            <a:r>
              <a:rPr lang="en-US" dirty="0"/>
              <a:t>Slowing vehicle speeds along the eastern section of the Blvd. helps prepare drivers to maintain lower speeds on the western section as well.</a:t>
            </a:r>
          </a:p>
          <a:p>
            <a:pPr lvl="1"/>
            <a:endParaRPr lang="en-US" sz="1800" dirty="0"/>
          </a:p>
          <a:p>
            <a:pPr lvl="0"/>
            <a:r>
              <a:rPr lang="en-US" b="1" dirty="0"/>
              <a:t>No Trucking:</a:t>
            </a:r>
            <a:endParaRPr lang="en-US" sz="2000" dirty="0"/>
          </a:p>
          <a:p>
            <a:pPr lvl="1"/>
            <a:r>
              <a:rPr lang="en-US" b="1" dirty="0"/>
              <a:t>Background:</a:t>
            </a:r>
            <a:r>
              <a:rPr lang="en-US" dirty="0"/>
              <a:t> To restrict trucks from any roadway, a MassDot granted restriction is required. Powder House Boulevard does not have, and has never had, a trucking restriction. </a:t>
            </a:r>
          </a:p>
          <a:p>
            <a:pPr lvl="1"/>
            <a:r>
              <a:rPr lang="en-US" b="1" dirty="0"/>
              <a:t>Status:</a:t>
            </a:r>
            <a:r>
              <a:rPr lang="en-US" dirty="0"/>
              <a:t> The Blvd. has a legacy “No Trucks” sign at the entrance to the Boulevard at the Powder House Rotary. The City has left this legacy sign in place, which has the effect of reducing truck usage, but it cannot place additional signs.</a:t>
            </a:r>
          </a:p>
        </p:txBody>
      </p:sp>
      <p:pic>
        <p:nvPicPr>
          <p:cNvPr id="2" name="VO PICK_17.mp3">
            <a:hlinkClick r:id="" action="ppaction://media"/>
            <a:extLst>
              <a:ext uri="{FF2B5EF4-FFF2-40B4-BE49-F238E27FC236}">
                <a16:creationId xmlns:a16="http://schemas.microsoft.com/office/drawing/2014/main" id="{5A2C4F30-976F-7349-A5DD-57D1EE50DB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622300"/>
            <a:ext cx="812800" cy="812800"/>
          </a:xfrm>
          <a:prstGeom prst="rect">
            <a:avLst/>
          </a:prstGeom>
        </p:spPr>
      </p:pic>
    </p:spTree>
    <p:extLst>
      <p:ext uri="{BB962C8B-B14F-4D97-AF65-F5344CB8AC3E}">
        <p14:creationId xmlns:p14="http://schemas.microsoft.com/office/powerpoint/2010/main" val="52653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Signage: Traffic &amp; Parking Dept.</a:t>
            </a:r>
          </a:p>
        </p:txBody>
      </p:sp>
      <p:sp>
        <p:nvSpPr>
          <p:cNvPr id="5" name="Content Placeholder 4"/>
          <p:cNvSpPr>
            <a:spLocks noGrp="1"/>
          </p:cNvSpPr>
          <p:nvPr>
            <p:ph idx="1"/>
          </p:nvPr>
        </p:nvSpPr>
        <p:spPr/>
        <p:txBody>
          <a:bodyPr>
            <a:normAutofit fontScale="92500" lnSpcReduction="10000"/>
          </a:bodyPr>
          <a:lstStyle/>
          <a:p>
            <a:pPr lvl="0"/>
            <a:r>
              <a:rPr lang="en-US" b="1" dirty="0"/>
              <a:t>Sign height review and pruning:</a:t>
            </a:r>
            <a:endParaRPr lang="en-US" sz="2000" dirty="0"/>
          </a:p>
          <a:p>
            <a:pPr lvl="1"/>
            <a:r>
              <a:rPr lang="en-US" dirty="0"/>
              <a:t>The Traffic and Parking department has recently re-reviewed all signage heights along the Boulevard and found all to be within regulation heights.</a:t>
            </a:r>
            <a:endParaRPr lang="en-US" sz="1800" dirty="0"/>
          </a:p>
          <a:p>
            <a:pPr lvl="1"/>
            <a:r>
              <a:rPr lang="en-US" dirty="0"/>
              <a:t>Sign visibility and identification of pruning needs are an ongoing endeavor of the department. All signs on the Boulevard were assessed for pruning needs in March. Once the trees leaf out, they will be reassessed and any pruning needs will be addressed. Pruning needs can also be reported by residents to 311.</a:t>
            </a:r>
            <a:endParaRPr lang="en-US" sz="1800" dirty="0"/>
          </a:p>
          <a:p>
            <a:pPr lvl="0"/>
            <a:endParaRPr lang="en-US" b="1" dirty="0"/>
          </a:p>
          <a:p>
            <a:pPr lvl="0"/>
            <a:r>
              <a:rPr lang="en-US" b="1" dirty="0"/>
              <a:t>25 mph signage </a:t>
            </a:r>
            <a:r>
              <a:rPr lang="en-US" b="1" i="1" dirty="0"/>
              <a:t>(done):</a:t>
            </a:r>
            <a:endParaRPr lang="en-US" sz="2000" i="1" dirty="0"/>
          </a:p>
          <a:p>
            <a:pPr lvl="1"/>
            <a:r>
              <a:rPr lang="en-US" dirty="0"/>
              <a:t>Currently the City posts 25 mph signs at city entrances. </a:t>
            </a:r>
            <a:endParaRPr lang="en-US" sz="1800" dirty="0"/>
          </a:p>
          <a:p>
            <a:pPr lvl="1"/>
            <a:r>
              <a:rPr lang="en-US" dirty="0"/>
              <a:t>The Traffic and Parking department has installed a second sign near the Route 16 entrance to the Boulevard to ensure visibility for traffic entering the Blvd. via both the northbound and southbound lanes on Route 16.</a:t>
            </a:r>
            <a:endParaRPr lang="en-US" sz="2000" dirty="0"/>
          </a:p>
          <a:p>
            <a:endParaRPr lang="en-US" dirty="0"/>
          </a:p>
        </p:txBody>
      </p:sp>
      <p:pic>
        <p:nvPicPr>
          <p:cNvPr id="2" name="VO PICK_18.mp3">
            <a:hlinkClick r:id="" action="ppaction://media"/>
            <a:extLst>
              <a:ext uri="{FF2B5EF4-FFF2-40B4-BE49-F238E27FC236}">
                <a16:creationId xmlns:a16="http://schemas.microsoft.com/office/drawing/2014/main" id="{DFA9CA0F-A43D-0149-8937-E53E7A2484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22300"/>
            <a:ext cx="812800" cy="812800"/>
          </a:xfrm>
          <a:prstGeom prst="rect">
            <a:avLst/>
          </a:prstGeom>
        </p:spPr>
      </p:pic>
    </p:spTree>
    <p:extLst>
      <p:ext uri="{BB962C8B-B14F-4D97-AF65-F5344CB8AC3E}">
        <p14:creationId xmlns:p14="http://schemas.microsoft.com/office/powerpoint/2010/main" val="263619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400" dirty="0"/>
              <a:t>Enforcement: Somerville Police Dept. </a:t>
            </a:r>
          </a:p>
        </p:txBody>
      </p:sp>
      <p:sp>
        <p:nvSpPr>
          <p:cNvPr id="5" name="Content Placeholder 4"/>
          <p:cNvSpPr>
            <a:spLocks noGrp="1"/>
          </p:cNvSpPr>
          <p:nvPr>
            <p:ph idx="1"/>
          </p:nvPr>
        </p:nvSpPr>
        <p:spPr/>
        <p:txBody>
          <a:bodyPr>
            <a:normAutofit/>
          </a:bodyPr>
          <a:lstStyle/>
          <a:p>
            <a:pPr marL="0" indent="0">
              <a:buNone/>
            </a:pPr>
            <a:r>
              <a:rPr lang="en-US" b="1" dirty="0"/>
              <a:t>Speeding Enforcement:</a:t>
            </a:r>
            <a:endParaRPr lang="en-US" sz="2000" b="1" dirty="0"/>
          </a:p>
          <a:p>
            <a:pPr lvl="0"/>
            <a:r>
              <a:rPr lang="en-US" dirty="0"/>
              <a:t>SPD continues to keep the full length of Powder House Blvd. as its top priority for speed enforcement in the city. They have maintained a constant and significant presence both mornings and evenings.</a:t>
            </a:r>
            <a:endParaRPr lang="en-US" sz="2000" dirty="0"/>
          </a:p>
          <a:p>
            <a:pPr lvl="0"/>
            <a:r>
              <a:rPr lang="en-US" dirty="0"/>
              <a:t>Enforcement activity is focused on speeding vehicles, but officers who observe unsafe pedestrian behavior are conducting educational outreach to pedestrians as well. </a:t>
            </a:r>
            <a:endParaRPr lang="en-US" sz="2000" dirty="0"/>
          </a:p>
          <a:p>
            <a:pPr lvl="0"/>
            <a:r>
              <a:rPr lang="en-US" dirty="0"/>
              <a:t>Enforcement will continue until further notice.</a:t>
            </a:r>
            <a:endParaRPr lang="en-US" sz="2000" dirty="0"/>
          </a:p>
          <a:p>
            <a:pPr marL="0" indent="0">
              <a:buNone/>
            </a:pPr>
            <a:r>
              <a:rPr lang="en-US" dirty="0"/>
              <a:t> </a:t>
            </a:r>
            <a:endParaRPr lang="en-US" sz="2000" dirty="0"/>
          </a:p>
          <a:p>
            <a:endParaRPr lang="en-US" dirty="0"/>
          </a:p>
        </p:txBody>
      </p:sp>
      <p:pic>
        <p:nvPicPr>
          <p:cNvPr id="2" name="VO PICK_19.mp3">
            <a:hlinkClick r:id="" action="ppaction://media"/>
            <a:extLst>
              <a:ext uri="{FF2B5EF4-FFF2-40B4-BE49-F238E27FC236}">
                <a16:creationId xmlns:a16="http://schemas.microsoft.com/office/drawing/2014/main" id="{491A8446-0A6B-354D-B656-C3CBCC8A9E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22300"/>
            <a:ext cx="812800" cy="812800"/>
          </a:xfrm>
          <a:prstGeom prst="rect">
            <a:avLst/>
          </a:prstGeom>
        </p:spPr>
      </p:pic>
    </p:spTree>
    <p:extLst>
      <p:ext uri="{BB962C8B-B14F-4D97-AF65-F5344CB8AC3E}">
        <p14:creationId xmlns:p14="http://schemas.microsoft.com/office/powerpoint/2010/main" val="31831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400" dirty="0"/>
              <a:t>Raymond Ave.: Somerville Police Dept. </a:t>
            </a:r>
          </a:p>
        </p:txBody>
      </p:sp>
      <p:sp>
        <p:nvSpPr>
          <p:cNvPr id="5" name="Content Placeholder 4"/>
          <p:cNvSpPr>
            <a:spLocks noGrp="1"/>
          </p:cNvSpPr>
          <p:nvPr>
            <p:ph idx="1"/>
          </p:nvPr>
        </p:nvSpPr>
        <p:spPr/>
        <p:txBody>
          <a:bodyPr>
            <a:normAutofit fontScale="85000" lnSpcReduction="20000"/>
          </a:bodyPr>
          <a:lstStyle/>
          <a:p>
            <a:pPr marL="0" indent="0">
              <a:buNone/>
            </a:pPr>
            <a:r>
              <a:rPr lang="en-US" b="1" dirty="0"/>
              <a:t>Raymond Ave. One-Way Enforcement: </a:t>
            </a:r>
            <a:endParaRPr lang="en-US" sz="2000" b="1" dirty="0"/>
          </a:p>
          <a:p>
            <a:pPr lvl="0"/>
            <a:r>
              <a:rPr lang="en-US" dirty="0"/>
              <a:t>Officers have been assigned to conduct one-way enforcement, and SPD will continue to keep Raymond Ave. at Curtis on their list for regular enforcement during pickup and drop-off until further notice. </a:t>
            </a:r>
            <a:endParaRPr lang="en-US" sz="2000" dirty="0"/>
          </a:p>
          <a:p>
            <a:pPr marL="0" indent="0">
              <a:buNone/>
            </a:pPr>
            <a:endParaRPr lang="en-US" sz="2000" b="1" dirty="0"/>
          </a:p>
          <a:p>
            <a:pPr marL="0" indent="0">
              <a:buNone/>
            </a:pPr>
            <a:r>
              <a:rPr lang="en-US" b="1" dirty="0"/>
              <a:t>Raymond Ave. Pickup and Drop-off:</a:t>
            </a:r>
          </a:p>
          <a:p>
            <a:pPr marL="0" indent="0">
              <a:buNone/>
            </a:pPr>
            <a:endParaRPr lang="en-US" sz="2000" b="1" dirty="0"/>
          </a:p>
          <a:p>
            <a:pPr lvl="0"/>
            <a:r>
              <a:rPr lang="en-US" dirty="0"/>
              <a:t>As a pilot, a crossing guard is currently assigned to this location. After this pilot period (potentially to the end of the school year), the assignment will be reassessed. </a:t>
            </a:r>
          </a:p>
          <a:p>
            <a:r>
              <a:rPr lang="en-US" dirty="0"/>
              <a:t>Currently there are six crossing guards assigned to West Somerville Neighborhood School walking routes. It is a best practice to assign crossing guards to locations where a sufficient number of unaccompanied young children regularly cross. </a:t>
            </a:r>
          </a:p>
          <a:p>
            <a:r>
              <a:rPr lang="en-US" dirty="0"/>
              <a:t>A head count of unaccompanied students crossing the roadway at the Raymond Ave. entrance did not reveal a use level that would warrant the assignment of a crossing guard at this location. However, a pilot period will allow a longer data-gathering interval to verify this. </a:t>
            </a:r>
          </a:p>
          <a:p>
            <a:endParaRPr lang="en-US" sz="2000" dirty="0"/>
          </a:p>
        </p:txBody>
      </p:sp>
      <p:pic>
        <p:nvPicPr>
          <p:cNvPr id="2" name="VO PICK_20.mp3">
            <a:hlinkClick r:id="" action="ppaction://media"/>
            <a:extLst>
              <a:ext uri="{FF2B5EF4-FFF2-40B4-BE49-F238E27FC236}">
                <a16:creationId xmlns:a16="http://schemas.microsoft.com/office/drawing/2014/main" id="{97DA6023-6E83-6A4F-867A-528941A590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22300"/>
            <a:ext cx="812800" cy="812800"/>
          </a:xfrm>
          <a:prstGeom prst="rect">
            <a:avLst/>
          </a:prstGeom>
        </p:spPr>
      </p:pic>
    </p:spTree>
    <p:extLst>
      <p:ext uri="{BB962C8B-B14F-4D97-AF65-F5344CB8AC3E}">
        <p14:creationId xmlns:p14="http://schemas.microsoft.com/office/powerpoint/2010/main" val="15753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Lighting: DPW Lights and Lines</a:t>
            </a:r>
          </a:p>
        </p:txBody>
      </p:sp>
      <p:sp>
        <p:nvSpPr>
          <p:cNvPr id="5" name="Content Placeholder 4"/>
          <p:cNvSpPr>
            <a:spLocks noGrp="1"/>
          </p:cNvSpPr>
          <p:nvPr>
            <p:ph idx="1"/>
          </p:nvPr>
        </p:nvSpPr>
        <p:spPr/>
        <p:txBody>
          <a:bodyPr>
            <a:normAutofit/>
          </a:bodyPr>
          <a:lstStyle/>
          <a:p>
            <a:pPr lvl="0"/>
            <a:r>
              <a:rPr lang="en-US" sz="3200" b="1" dirty="0"/>
              <a:t>Lighting review and adjustment</a:t>
            </a:r>
          </a:p>
          <a:p>
            <a:pPr lvl="1"/>
            <a:r>
              <a:rPr lang="en-US" sz="3200" dirty="0"/>
              <a:t>All lighting along the Blvd. was reviewed earlier this year and any needed adjustments to maximize safety were made.</a:t>
            </a:r>
          </a:p>
          <a:p>
            <a:pPr lvl="1"/>
            <a:r>
              <a:rPr lang="en-US" sz="3200" dirty="0"/>
              <a:t>Lighting review will continue on an ongoing basis as it does citywide.</a:t>
            </a:r>
          </a:p>
        </p:txBody>
      </p:sp>
      <p:pic>
        <p:nvPicPr>
          <p:cNvPr id="2" name="VO PICK_21.mp3">
            <a:hlinkClick r:id="" action="ppaction://media"/>
            <a:extLst>
              <a:ext uri="{FF2B5EF4-FFF2-40B4-BE49-F238E27FC236}">
                <a16:creationId xmlns:a16="http://schemas.microsoft.com/office/drawing/2014/main" id="{1F58C067-7B1D-FB4F-B2DD-FBDC37822F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622300"/>
            <a:ext cx="812800" cy="812800"/>
          </a:xfrm>
          <a:prstGeom prst="rect">
            <a:avLst/>
          </a:prstGeom>
        </p:spPr>
      </p:pic>
    </p:spTree>
    <p:extLst>
      <p:ext uri="{BB962C8B-B14F-4D97-AF65-F5344CB8AC3E}">
        <p14:creationId xmlns:p14="http://schemas.microsoft.com/office/powerpoint/2010/main" val="161485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&amp; Outreach</a:t>
            </a:r>
          </a:p>
        </p:txBody>
      </p:sp>
      <p:sp>
        <p:nvSpPr>
          <p:cNvPr id="3" name="Text Placeholder 2"/>
          <p:cNvSpPr>
            <a:spLocks noGrp="1"/>
          </p:cNvSpPr>
          <p:nvPr>
            <p:ph type="body" idx="1"/>
          </p:nvPr>
        </p:nvSpPr>
        <p:spPr/>
        <p:txBody>
          <a:bodyPr>
            <a:normAutofit/>
          </a:bodyPr>
          <a:lstStyle/>
          <a:p>
            <a:r>
              <a:rPr lang="en-US" dirty="0"/>
              <a:t>W. S. Neighborhood School</a:t>
            </a:r>
          </a:p>
        </p:txBody>
      </p:sp>
      <p:sp>
        <p:nvSpPr>
          <p:cNvPr id="4" name="Content Placeholder 3"/>
          <p:cNvSpPr>
            <a:spLocks noGrp="1"/>
          </p:cNvSpPr>
          <p:nvPr>
            <p:ph sz="half" idx="2"/>
          </p:nvPr>
        </p:nvSpPr>
        <p:spPr/>
        <p:txBody>
          <a:bodyPr/>
          <a:lstStyle/>
          <a:p>
            <a:pPr marL="0" indent="0">
              <a:buNone/>
            </a:pPr>
            <a:r>
              <a:rPr lang="en-US" dirty="0"/>
              <a:t>City Staff will coordinate with the Somerville Public Schools on additional traffic safety outreach and education for both students and parents</a:t>
            </a:r>
          </a:p>
        </p:txBody>
      </p:sp>
      <p:sp>
        <p:nvSpPr>
          <p:cNvPr id="5" name="Text Placeholder 4"/>
          <p:cNvSpPr>
            <a:spLocks noGrp="1"/>
          </p:cNvSpPr>
          <p:nvPr>
            <p:ph type="body" sz="quarter" idx="3"/>
          </p:nvPr>
        </p:nvSpPr>
        <p:spPr/>
        <p:txBody>
          <a:bodyPr/>
          <a:lstStyle/>
          <a:p>
            <a:r>
              <a:rPr lang="en-US" dirty="0"/>
              <a:t>Vision Zero</a:t>
            </a:r>
          </a:p>
        </p:txBody>
      </p:sp>
      <p:sp>
        <p:nvSpPr>
          <p:cNvPr id="6" name="Content Placeholder 5"/>
          <p:cNvSpPr>
            <a:spLocks noGrp="1"/>
          </p:cNvSpPr>
          <p:nvPr>
            <p:ph sz="quarter" idx="4"/>
          </p:nvPr>
        </p:nvSpPr>
        <p:spPr/>
        <p:txBody>
          <a:bodyPr>
            <a:normAutofit lnSpcReduction="10000"/>
          </a:bodyPr>
          <a:lstStyle/>
          <a:p>
            <a:pPr marL="0" indent="0">
              <a:buNone/>
            </a:pPr>
            <a:r>
              <a:rPr lang="en-US" dirty="0"/>
              <a:t>The City’s ongoing efforts to promote traffic safety for all participants will expand with Vision Zero. As part of Vision Zero efforts, additional educational materials and outreach for traffic safety citywide will be developed and will be broadly distributed broadly via print and digital means.</a:t>
            </a:r>
          </a:p>
        </p:txBody>
      </p:sp>
      <p:pic>
        <p:nvPicPr>
          <p:cNvPr id="7" name="VO PICK_22.mp3">
            <a:hlinkClick r:id="" action="ppaction://media"/>
            <a:extLst>
              <a:ext uri="{FF2B5EF4-FFF2-40B4-BE49-F238E27FC236}">
                <a16:creationId xmlns:a16="http://schemas.microsoft.com/office/drawing/2014/main" id="{BF8DF94A-B5A0-4641-92F2-7BF7E5602C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22300"/>
            <a:ext cx="812800" cy="812800"/>
          </a:xfrm>
          <a:prstGeom prst="rect">
            <a:avLst/>
          </a:prstGeom>
        </p:spPr>
      </p:pic>
    </p:spTree>
    <p:extLst>
      <p:ext uri="{BB962C8B-B14F-4D97-AF65-F5344CB8AC3E}">
        <p14:creationId xmlns:p14="http://schemas.microsoft.com/office/powerpoint/2010/main" val="249184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5029200"/>
            <a:ext cx="8229600" cy="1447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Timing Overview</a:t>
            </a:r>
          </a:p>
        </p:txBody>
      </p:sp>
      <p:sp>
        <p:nvSpPr>
          <p:cNvPr id="3" name="Content Placeholder 2"/>
          <p:cNvSpPr>
            <a:spLocks noGrp="1"/>
          </p:cNvSpPr>
          <p:nvPr>
            <p:ph idx="1"/>
          </p:nvPr>
        </p:nvSpPr>
        <p:spPr>
          <a:xfrm>
            <a:off x="533400" y="1676400"/>
            <a:ext cx="8229600" cy="4876800"/>
          </a:xfrm>
          <a:ln>
            <a:noFill/>
          </a:ln>
        </p:spPr>
        <p:txBody>
          <a:bodyPr>
            <a:normAutofit lnSpcReduction="10000"/>
          </a:bodyPr>
          <a:lstStyle/>
          <a:p>
            <a:pPr marL="0" indent="0">
              <a:buNone/>
            </a:pPr>
            <a:r>
              <a:rPr lang="en-US" dirty="0"/>
              <a:t>Three series of actions / improvements will take place: </a:t>
            </a:r>
          </a:p>
          <a:p>
            <a:pPr marL="0" indent="0">
              <a:buNone/>
            </a:pPr>
            <a:endParaRPr lang="en-US" dirty="0"/>
          </a:p>
          <a:p>
            <a:pPr lvl="1"/>
            <a:r>
              <a:rPr lang="en-US" b="1" dirty="0"/>
              <a:t>Series 1 </a:t>
            </a:r>
            <a:r>
              <a:rPr lang="en-US" dirty="0"/>
              <a:t>during the next 6 to 8 weeks (starting April 1) is expected to be completed in April and May 2019.</a:t>
            </a:r>
          </a:p>
          <a:p>
            <a:pPr marL="0" indent="0">
              <a:buNone/>
            </a:pPr>
            <a:endParaRPr lang="en-US" dirty="0"/>
          </a:p>
          <a:p>
            <a:pPr lvl="1"/>
            <a:r>
              <a:rPr lang="en-US" b="1" dirty="0"/>
              <a:t>Series 2</a:t>
            </a:r>
            <a:r>
              <a:rPr lang="en-US" dirty="0"/>
              <a:t> during the next 6 months (starting April 1) is expected to be completed in April to September 2019.</a:t>
            </a:r>
          </a:p>
          <a:p>
            <a:pPr marL="0" indent="0">
              <a:buNone/>
            </a:pPr>
            <a:endParaRPr lang="en-US" dirty="0"/>
          </a:p>
          <a:p>
            <a:pPr lvl="1"/>
            <a:r>
              <a:rPr lang="en-US" b="1" dirty="0"/>
              <a:t>Series 3</a:t>
            </a:r>
            <a:r>
              <a:rPr lang="en-US" dirty="0"/>
              <a:t> is expected to be completed in Fall 2019 / Spring 2020.</a:t>
            </a:r>
          </a:p>
          <a:p>
            <a:pPr lvl="1"/>
            <a:endParaRPr lang="en-US" dirty="0"/>
          </a:p>
          <a:p>
            <a:pPr marL="0" indent="0">
              <a:buNone/>
            </a:pPr>
            <a:r>
              <a:rPr lang="en-US" dirty="0">
                <a:solidFill>
                  <a:schemeClr val="bg1"/>
                </a:solidFill>
              </a:rPr>
              <a:t>All times are current best estimates. We are committed to making every possible effort to maintain this schedule, but circumstances outside our control could impact timing.</a:t>
            </a:r>
          </a:p>
          <a:p>
            <a:pPr marL="0" indent="0">
              <a:buNone/>
            </a:pPr>
            <a:endParaRPr lang="en-US" dirty="0"/>
          </a:p>
          <a:p>
            <a:pPr marL="0" indent="0">
              <a:buNone/>
            </a:pPr>
            <a:endParaRPr lang="en-US" dirty="0"/>
          </a:p>
          <a:p>
            <a:pPr marL="0" indent="0">
              <a:buNone/>
            </a:pPr>
            <a:endParaRPr lang="en-US" dirty="0"/>
          </a:p>
          <a:p>
            <a:pPr lvl="1"/>
            <a:endParaRPr lang="en-US" dirty="0"/>
          </a:p>
        </p:txBody>
      </p:sp>
      <p:pic>
        <p:nvPicPr>
          <p:cNvPr id="4" name="VO PICK_02.mp3">
            <a:hlinkClick r:id="" action="ppaction://media"/>
            <a:extLst>
              <a:ext uri="{FF2B5EF4-FFF2-40B4-BE49-F238E27FC236}">
                <a16:creationId xmlns:a16="http://schemas.microsoft.com/office/drawing/2014/main" id="{CA3A44EE-D517-564C-9DA1-5FF6E66BC4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622300"/>
            <a:ext cx="812800" cy="812800"/>
          </a:xfrm>
          <a:prstGeom prst="rect">
            <a:avLst/>
          </a:prstGeom>
        </p:spPr>
      </p:pic>
    </p:spTree>
    <p:extLst>
      <p:ext uri="{BB962C8B-B14F-4D97-AF65-F5344CB8AC3E}">
        <p14:creationId xmlns:p14="http://schemas.microsoft.com/office/powerpoint/2010/main" val="30871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Legislative Goals: Vision Zero Funding</a:t>
            </a:r>
            <a:endParaRPr lang="en-US" dirty="0"/>
          </a:p>
        </p:txBody>
      </p:sp>
      <p:sp>
        <p:nvSpPr>
          <p:cNvPr id="5" name="Content Placeholder 4"/>
          <p:cNvSpPr>
            <a:spLocks noGrp="1"/>
          </p:cNvSpPr>
          <p:nvPr>
            <p:ph idx="1"/>
          </p:nvPr>
        </p:nvSpPr>
        <p:spPr/>
        <p:txBody>
          <a:bodyPr>
            <a:normAutofit fontScale="55000" lnSpcReduction="20000"/>
          </a:bodyPr>
          <a:lstStyle/>
          <a:p>
            <a:pPr marL="0" lvl="0" indent="0" algn="ctr">
              <a:buNone/>
            </a:pPr>
            <a:r>
              <a:rPr lang="en-US" sz="3400" b="1" dirty="0"/>
              <a:t>Mayor Curtatone set to make substantial Vision Zero funding request.</a:t>
            </a:r>
          </a:p>
          <a:p>
            <a:pPr marL="0" lvl="0" indent="0">
              <a:buNone/>
            </a:pPr>
            <a:endParaRPr lang="en-US" sz="2600" dirty="0"/>
          </a:p>
          <a:p>
            <a:pPr lvl="0"/>
            <a:r>
              <a:rPr lang="en-US" sz="2900" dirty="0"/>
              <a:t>Somerville has made tremendous progress on its mobility shift goals as outlined in SomerVision. Through targeted investment in new infrastructure ranging from significantly improved crosswalk markings and access, lighting, lowered citywide speed limits, bicycle lanes and tracks, and education and outreach, Somerville has been recognized as one of the most walkable and bikeable cities in the U.S. </a:t>
            </a:r>
          </a:p>
          <a:p>
            <a:pPr lvl="0"/>
            <a:endParaRPr lang="en-US" sz="2900" dirty="0"/>
          </a:p>
          <a:p>
            <a:pPr lvl="0"/>
            <a:r>
              <a:rPr lang="en-US" sz="2900" dirty="0"/>
              <a:t>As that shift has progressed, the City has consistently and steadily increased staffing and funding to address related infrastructure, enforcement, and traffic calming needs. The needs are however great as we work to transform decades of car-centric infrastructure to meet the safety needs of growing pedestrian and cyclist use.</a:t>
            </a:r>
          </a:p>
          <a:p>
            <a:pPr lvl="0"/>
            <a:endParaRPr lang="en-US" sz="2900" dirty="0"/>
          </a:p>
          <a:p>
            <a:pPr lvl="0"/>
            <a:r>
              <a:rPr lang="en-US" sz="2900" dirty="0"/>
              <a:t>Continuing this effort, the Mayor will be submitting a substantial funding request for Vision Zero to the City Council and any related staffing requests will be included in the FY2020 budget being submitted this Spring 2019. The hope is for full support of this needed investment in traffic calming and safety.</a:t>
            </a:r>
          </a:p>
          <a:p>
            <a:pPr marL="0" indent="0">
              <a:buNone/>
            </a:pPr>
            <a:r>
              <a:rPr lang="en-US" b="1" dirty="0"/>
              <a:t> </a:t>
            </a:r>
            <a:endParaRPr lang="en-US" dirty="0"/>
          </a:p>
          <a:p>
            <a:endParaRPr lang="en-US" dirty="0"/>
          </a:p>
        </p:txBody>
      </p:sp>
      <p:pic>
        <p:nvPicPr>
          <p:cNvPr id="2" name="VO PICK_23.mp3">
            <a:hlinkClick r:id="" action="ppaction://media"/>
            <a:extLst>
              <a:ext uri="{FF2B5EF4-FFF2-40B4-BE49-F238E27FC236}">
                <a16:creationId xmlns:a16="http://schemas.microsoft.com/office/drawing/2014/main" id="{858DE435-22A0-224C-8669-077ABDBA94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5105400"/>
            <a:ext cx="812800" cy="812800"/>
          </a:xfrm>
          <a:prstGeom prst="rect">
            <a:avLst/>
          </a:prstGeom>
        </p:spPr>
      </p:pic>
    </p:spTree>
    <p:extLst>
      <p:ext uri="{BB962C8B-B14F-4D97-AF65-F5344CB8AC3E}">
        <p14:creationId xmlns:p14="http://schemas.microsoft.com/office/powerpoint/2010/main" val="37123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Legislative Goals: Traffic Cameras</a:t>
            </a:r>
            <a:endParaRPr lang="en-US" dirty="0"/>
          </a:p>
        </p:txBody>
      </p:sp>
      <p:sp>
        <p:nvSpPr>
          <p:cNvPr id="5" name="Content Placeholder 4"/>
          <p:cNvSpPr>
            <a:spLocks noGrp="1"/>
          </p:cNvSpPr>
          <p:nvPr>
            <p:ph idx="1"/>
          </p:nvPr>
        </p:nvSpPr>
        <p:spPr/>
        <p:txBody>
          <a:bodyPr>
            <a:normAutofit fontScale="62500" lnSpcReduction="20000"/>
          </a:bodyPr>
          <a:lstStyle/>
          <a:p>
            <a:pPr marL="0" lvl="0" indent="0" algn="ctr">
              <a:buNone/>
            </a:pPr>
            <a:r>
              <a:rPr lang="en-US" sz="3400" b="1" dirty="0"/>
              <a:t>Mayor Curtatone to pursue red light / speed camera</a:t>
            </a:r>
          </a:p>
          <a:p>
            <a:pPr marL="0" lvl="0" indent="0" algn="ctr">
              <a:buNone/>
            </a:pPr>
            <a:r>
              <a:rPr lang="en-US" sz="3400" b="1" dirty="0"/>
              <a:t> law change – again</a:t>
            </a:r>
          </a:p>
          <a:p>
            <a:pPr marL="0" lvl="0" indent="0">
              <a:buNone/>
            </a:pPr>
            <a:endParaRPr lang="en-US" dirty="0"/>
          </a:p>
          <a:p>
            <a:pPr lvl="0"/>
            <a:r>
              <a:rPr lang="en-US" sz="2600" dirty="0"/>
              <a:t>In Massachusetts, red light and speed cameras are illegal.</a:t>
            </a:r>
          </a:p>
          <a:p>
            <a:pPr lvl="0"/>
            <a:endParaRPr lang="en-US" sz="2600" dirty="0"/>
          </a:p>
          <a:p>
            <a:pPr lvl="0"/>
            <a:r>
              <a:rPr lang="en-US" sz="2600" dirty="0"/>
              <a:t>Mayor Curtatone helped champion an effort in the late 2000’s to request that the State Legislature allow red light and speed cameras as a traffic calming measure in the Commonwealth.</a:t>
            </a:r>
          </a:p>
          <a:p>
            <a:pPr lvl="0"/>
            <a:endParaRPr lang="en-US" sz="2600" dirty="0"/>
          </a:p>
          <a:p>
            <a:pPr lvl="0"/>
            <a:r>
              <a:rPr lang="en-US" sz="2600" dirty="0"/>
              <a:t>That effort was defeated. Thoughtful discussion at the time focused on privacy rights.</a:t>
            </a:r>
          </a:p>
          <a:p>
            <a:pPr lvl="0"/>
            <a:endParaRPr lang="en-US" sz="2600" dirty="0"/>
          </a:p>
          <a:p>
            <a:r>
              <a:rPr lang="en-US" sz="2600" dirty="0"/>
              <a:t>With the increasing mobility shift toward walking and biking, traffic calming is increasingly needed. Meanwhile, privacy issues remain important to consider.</a:t>
            </a:r>
          </a:p>
          <a:p>
            <a:pPr marL="0" indent="0">
              <a:buNone/>
            </a:pPr>
            <a:endParaRPr lang="en-US" sz="2600" dirty="0"/>
          </a:p>
          <a:p>
            <a:pPr lvl="0"/>
            <a:r>
              <a:rPr lang="en-US" sz="2600" dirty="0"/>
              <a:t>Mayor Curtatone is committed to working with his fellow elected officials, privacy and traffic safety advocates, and the community to develop and call for legislation that balances the important public safety benefits of traffic enforcement cameras with carefully considered  privacy protections. </a:t>
            </a:r>
          </a:p>
          <a:p>
            <a:endParaRPr lang="en-US" sz="2600" dirty="0"/>
          </a:p>
        </p:txBody>
      </p:sp>
    </p:spTree>
    <p:extLst>
      <p:ext uri="{BB962C8B-B14F-4D97-AF65-F5344CB8AC3E}">
        <p14:creationId xmlns:p14="http://schemas.microsoft.com/office/powerpoint/2010/main" val="957366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Trees: For traffic calming &amp; appeal</a:t>
            </a:r>
            <a:endParaRPr lang="en-US" dirty="0"/>
          </a:p>
        </p:txBody>
      </p:sp>
      <p:sp>
        <p:nvSpPr>
          <p:cNvPr id="5" name="Content Placeholder 4"/>
          <p:cNvSpPr>
            <a:spLocks noGrp="1"/>
          </p:cNvSpPr>
          <p:nvPr>
            <p:ph sz="half" idx="2"/>
          </p:nvPr>
        </p:nvSpPr>
        <p:spPr>
          <a:xfrm>
            <a:off x="457200" y="1676400"/>
            <a:ext cx="3931920" cy="4713288"/>
          </a:xfrm>
        </p:spPr>
        <p:txBody>
          <a:bodyPr>
            <a:normAutofit fontScale="40000" lnSpcReduction="20000"/>
          </a:bodyPr>
          <a:lstStyle/>
          <a:p>
            <a:pPr marL="0" lvl="0" indent="0" algn="ctr">
              <a:buNone/>
            </a:pPr>
            <a:r>
              <a:rPr lang="en-US" sz="4400" b="1" dirty="0">
                <a:solidFill>
                  <a:schemeClr val="tx2"/>
                </a:solidFill>
              </a:rPr>
              <a:t>Trees do more than add appeal.</a:t>
            </a:r>
          </a:p>
          <a:p>
            <a:pPr marL="0" lvl="0" indent="0" algn="ctr">
              <a:buNone/>
            </a:pPr>
            <a:r>
              <a:rPr lang="en-US" sz="4400" b="1" dirty="0">
                <a:solidFill>
                  <a:schemeClr val="tx2"/>
                </a:solidFill>
              </a:rPr>
              <a:t>They help calm traffic by creating visual friction.</a:t>
            </a:r>
          </a:p>
          <a:p>
            <a:pPr lvl="0"/>
            <a:endParaRPr lang="en-US" sz="4400" b="1" dirty="0"/>
          </a:p>
          <a:p>
            <a:pPr lvl="0"/>
            <a:endParaRPr lang="en-US" sz="4400" b="1" dirty="0"/>
          </a:p>
          <a:p>
            <a:pPr lvl="0"/>
            <a:r>
              <a:rPr lang="en-US" sz="4400" b="1" dirty="0"/>
              <a:t>10 Trees Planted in 2018</a:t>
            </a:r>
          </a:p>
          <a:p>
            <a:pPr lvl="0"/>
            <a:endParaRPr lang="en-US" sz="4400" b="1" dirty="0"/>
          </a:p>
          <a:p>
            <a:pPr lvl="0"/>
            <a:r>
              <a:rPr lang="en-US" sz="4400" b="1" dirty="0"/>
              <a:t>7 Trees Scheduled for Spring 2019</a:t>
            </a:r>
          </a:p>
          <a:p>
            <a:pPr lvl="0"/>
            <a:endParaRPr lang="en-US" sz="4400" b="1" dirty="0"/>
          </a:p>
          <a:p>
            <a:pPr lvl="0"/>
            <a:r>
              <a:rPr lang="en-US" sz="4400" b="1" dirty="0"/>
              <a:t>1 Tree Scheduled for Fall 2019</a:t>
            </a:r>
          </a:p>
          <a:p>
            <a:pPr lvl="0"/>
            <a:endParaRPr lang="en-US" b="1" dirty="0"/>
          </a:p>
          <a:p>
            <a:pPr lvl="0"/>
            <a:endParaRPr lang="en-US" b="1" dirty="0"/>
          </a:p>
          <a:p>
            <a:pPr lvl="0"/>
            <a:endParaRPr lang="en-US" b="1" dirty="0"/>
          </a:p>
          <a:p>
            <a:pPr lvl="0"/>
            <a:endParaRPr lang="en-US" b="1" dirty="0"/>
          </a:p>
          <a:p>
            <a:pPr marL="0" lvl="0" indent="0">
              <a:buNone/>
            </a:pPr>
            <a:r>
              <a:rPr lang="en-US" sz="3500" b="1" dirty="0"/>
              <a:t>Tree selection </a:t>
            </a:r>
          </a:p>
          <a:p>
            <a:pPr marL="0" lvl="0" indent="0">
              <a:buNone/>
            </a:pPr>
            <a:r>
              <a:rPr lang="en-US" sz="3500" dirty="0"/>
              <a:t>A mix of site-appropriate tree species will be selected that are best suited to the location for survivability, visual appeal, and growth habits.</a:t>
            </a:r>
          </a:p>
          <a:p>
            <a:endParaRPr lang="en-US" dirty="0"/>
          </a:p>
        </p:txBody>
      </p:sp>
      <p:sp>
        <p:nvSpPr>
          <p:cNvPr id="2" name="Content Placeholder 1"/>
          <p:cNvSpPr>
            <a:spLocks noGrp="1"/>
          </p:cNvSpPr>
          <p:nvPr>
            <p:ph sz="quarter" idx="4"/>
          </p:nvPr>
        </p:nvSpPr>
        <p:spPr>
          <a:xfrm>
            <a:off x="4754880" y="1752600"/>
            <a:ext cx="3931920" cy="4637088"/>
          </a:xfrm>
        </p:spPr>
        <p:txBody>
          <a:bodyPr>
            <a:normAutofit fontScale="70000" lnSpcReduction="20000"/>
          </a:bodyPr>
          <a:lstStyle/>
          <a:p>
            <a:pPr marL="0" lvl="1" indent="0" algn="ctr">
              <a:buNone/>
            </a:pPr>
            <a:r>
              <a:rPr lang="en-US" sz="3400" dirty="0">
                <a:solidFill>
                  <a:schemeClr val="tx2"/>
                </a:solidFill>
              </a:rPr>
              <a:t>Details</a:t>
            </a:r>
          </a:p>
          <a:p>
            <a:pPr marL="182880" lvl="1"/>
            <a:endParaRPr lang="en-US" dirty="0"/>
          </a:p>
          <a:p>
            <a:pPr marL="182880" lvl="1"/>
            <a:r>
              <a:rPr lang="en-US" dirty="0"/>
              <a:t>At the direction of the City Arborist, more than 10 trees were planted along Powder House Blvd. last year.</a:t>
            </a:r>
          </a:p>
          <a:p>
            <a:pPr marL="182880" lvl="1"/>
            <a:endParaRPr lang="en-US" dirty="0"/>
          </a:p>
          <a:p>
            <a:pPr marL="182880" lvl="1"/>
            <a:r>
              <a:rPr lang="en-US" dirty="0"/>
              <a:t>`The City Arborist reviewed available planting sites between Packard and Curtis and identified seven sites that appear suitable for planting. Pending DigSafe approval, the Arborist will oversee tree planting on these sites during the spring 2019 planting season.</a:t>
            </a:r>
          </a:p>
          <a:p>
            <a:pPr marL="182880" lvl="1"/>
            <a:endParaRPr lang="en-US" dirty="0"/>
          </a:p>
          <a:p>
            <a:pPr marL="182880" lvl="1"/>
            <a:r>
              <a:rPr lang="en-US" dirty="0"/>
              <a:t>In addition, the Arborist identified at least one suitable planting location on the Curtis-to-North St. section. To provide the best chance of survival, this tree, and other new trees along this section, will be planted after sidewalk reconstruction is complete during the  fall 2019 planting season.</a:t>
            </a:r>
          </a:p>
          <a:p>
            <a:pPr marL="182880" lvl="1"/>
            <a:endParaRPr lang="en-US" dirty="0"/>
          </a:p>
          <a:p>
            <a:pPr marL="182880" lvl="1"/>
            <a:endParaRPr lang="en-US" dirty="0"/>
          </a:p>
          <a:p>
            <a:endParaRPr lang="en-US" dirty="0"/>
          </a:p>
        </p:txBody>
      </p:sp>
      <p:pic>
        <p:nvPicPr>
          <p:cNvPr id="3" name="VO PICK_24.mp3">
            <a:hlinkClick r:id="" action="ppaction://media"/>
            <a:extLst>
              <a:ext uri="{FF2B5EF4-FFF2-40B4-BE49-F238E27FC236}">
                <a16:creationId xmlns:a16="http://schemas.microsoft.com/office/drawing/2014/main" id="{368CB321-2912-6E40-9D79-627BD23F64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5805488"/>
            <a:ext cx="812800" cy="812800"/>
          </a:xfrm>
          <a:prstGeom prst="rect">
            <a:avLst/>
          </a:prstGeom>
        </p:spPr>
      </p:pic>
    </p:spTree>
    <p:extLst>
      <p:ext uri="{BB962C8B-B14F-4D97-AF65-F5344CB8AC3E}">
        <p14:creationId xmlns:p14="http://schemas.microsoft.com/office/powerpoint/2010/main" val="15753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a:t>Looking ahead: Route 16 option</a:t>
            </a:r>
          </a:p>
        </p:txBody>
      </p:sp>
      <p:pic>
        <p:nvPicPr>
          <p:cNvPr id="4098" name="Picture 2" descr="C:\Users\brawson\Desktop\2019\Vision Zero\PHB\clarendon long-term.JPG"/>
          <p:cNvPicPr>
            <a:picLocks noChangeAspect="1" noChangeArrowheads="1"/>
          </p:cNvPicPr>
          <p:nvPr/>
        </p:nvPicPr>
        <p:blipFill rotWithShape="1">
          <a:blip r:embed="rId4">
            <a:extLst>
              <a:ext uri="{28A0092B-C50C-407E-A947-70E740481C1C}">
                <a14:useLocalDpi xmlns:a14="http://schemas.microsoft.com/office/drawing/2010/main" val="0"/>
              </a:ext>
            </a:extLst>
          </a:blip>
          <a:srcRect t="8543" b="4779"/>
          <a:stretch/>
        </p:blipFill>
        <p:spPr bwMode="auto">
          <a:xfrm>
            <a:off x="990600" y="1371600"/>
            <a:ext cx="7162800" cy="4712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172200"/>
            <a:ext cx="9144000" cy="646331"/>
          </a:xfrm>
          <a:prstGeom prst="rect">
            <a:avLst/>
          </a:prstGeom>
          <a:noFill/>
        </p:spPr>
        <p:txBody>
          <a:bodyPr wrap="square" rtlCol="0">
            <a:spAutoFit/>
          </a:bodyPr>
          <a:lstStyle/>
          <a:p>
            <a:pPr algn="ctr"/>
            <a:r>
              <a:rPr lang="en-US" dirty="0"/>
              <a:t>Long-term vision for converting high-speed rotary to signalized intersection to calm traffic entering the Blvd. from Route 16.</a:t>
            </a:r>
          </a:p>
        </p:txBody>
      </p:sp>
      <p:pic>
        <p:nvPicPr>
          <p:cNvPr id="3" name="VO PICK_25.mp3">
            <a:hlinkClick r:id="" action="ppaction://media"/>
            <a:extLst>
              <a:ext uri="{FF2B5EF4-FFF2-40B4-BE49-F238E27FC236}">
                <a16:creationId xmlns:a16="http://schemas.microsoft.com/office/drawing/2014/main" id="{0348B3C0-1720-4449-A956-0717517B9B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4343400"/>
            <a:ext cx="812800" cy="812800"/>
          </a:xfrm>
          <a:prstGeom prst="rect">
            <a:avLst/>
          </a:prstGeom>
        </p:spPr>
      </p:pic>
    </p:spTree>
    <p:extLst>
      <p:ext uri="{BB962C8B-B14F-4D97-AF65-F5344CB8AC3E}">
        <p14:creationId xmlns:p14="http://schemas.microsoft.com/office/powerpoint/2010/main" val="70876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Looking back: Previous improvements</a:t>
            </a:r>
          </a:p>
        </p:txBody>
      </p:sp>
      <p:sp>
        <p:nvSpPr>
          <p:cNvPr id="3" name="Content Placeholder 2"/>
          <p:cNvSpPr>
            <a:spLocks noGrp="1"/>
          </p:cNvSpPr>
          <p:nvPr>
            <p:ph idx="1"/>
          </p:nvPr>
        </p:nvSpPr>
        <p:spPr/>
        <p:txBody>
          <a:bodyPr>
            <a:normAutofit fontScale="92500" lnSpcReduction="10000"/>
          </a:bodyPr>
          <a:lstStyle/>
          <a:p>
            <a:r>
              <a:rPr lang="en-US" dirty="0"/>
              <a:t>As noted, the above improvements and actions all build on previous traffic calming efforts undertaken in recent years. </a:t>
            </a:r>
          </a:p>
          <a:p>
            <a:endParaRPr lang="en-US" dirty="0"/>
          </a:p>
          <a:p>
            <a:r>
              <a:rPr lang="en-US" dirty="0"/>
              <a:t>Prior improvements include sidewalk bump outs, improved crosswalk markings, new crosswalks, reflective mid-crosswalk signs, a pedestrian-activated Rapid Flashing Beacon at Hardan Road, reflective strips, the flashing 4-way stop at Packard installed in collaboration with Tufts University, and the decision to lower the citywide speed limit in 2016 to 25 mph.</a:t>
            </a:r>
          </a:p>
          <a:p>
            <a:endParaRPr lang="en-US" dirty="0"/>
          </a:p>
          <a:p>
            <a:r>
              <a:rPr lang="en-US" dirty="0"/>
              <a:t>Those improvements have produced measurable results in traffic calming, including a 20 percent reduction in speeding in front of the School. But clearly there is more to do. We thank the community for their input as we work toward Vision Zero.</a:t>
            </a:r>
          </a:p>
          <a:p>
            <a:pPr marL="0" indent="0">
              <a:buNone/>
            </a:pPr>
            <a:endParaRPr lang="en-US" dirty="0"/>
          </a:p>
          <a:p>
            <a:endParaRPr lang="en-US" dirty="0"/>
          </a:p>
        </p:txBody>
      </p:sp>
      <p:pic>
        <p:nvPicPr>
          <p:cNvPr id="4" name="VO PICK_26.mp3">
            <a:hlinkClick r:id="" action="ppaction://media"/>
            <a:extLst>
              <a:ext uri="{FF2B5EF4-FFF2-40B4-BE49-F238E27FC236}">
                <a16:creationId xmlns:a16="http://schemas.microsoft.com/office/drawing/2014/main" id="{6ADD1725-C602-4C40-B2AC-D75D9D791C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22300"/>
            <a:ext cx="812800" cy="812800"/>
          </a:xfrm>
          <a:prstGeom prst="rect">
            <a:avLst/>
          </a:prstGeom>
        </p:spPr>
      </p:pic>
    </p:spTree>
    <p:extLst>
      <p:ext uri="{BB962C8B-B14F-4D97-AF65-F5344CB8AC3E}">
        <p14:creationId xmlns:p14="http://schemas.microsoft.com/office/powerpoint/2010/main" val="30763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Public Meetings &amp; </a:t>
            </a:r>
            <a:br>
              <a:rPr lang="en-US" b="1" dirty="0"/>
            </a:br>
            <a:r>
              <a:rPr lang="en-US" b="1" dirty="0"/>
              <a:t>Neighborhood Office Hours</a:t>
            </a:r>
            <a:endParaRPr lang="en-US" dirty="0"/>
          </a:p>
        </p:txBody>
      </p:sp>
      <p:sp>
        <p:nvSpPr>
          <p:cNvPr id="5" name="Content Placeholder 4"/>
          <p:cNvSpPr>
            <a:spLocks noGrp="1"/>
          </p:cNvSpPr>
          <p:nvPr>
            <p:ph sz="half" idx="2"/>
          </p:nvPr>
        </p:nvSpPr>
        <p:spPr>
          <a:xfrm>
            <a:off x="457200" y="1676400"/>
            <a:ext cx="3931920" cy="4713288"/>
          </a:xfrm>
        </p:spPr>
        <p:txBody>
          <a:bodyPr>
            <a:normAutofit fontScale="55000" lnSpcReduction="20000"/>
          </a:bodyPr>
          <a:lstStyle/>
          <a:p>
            <a:pPr lvl="0"/>
            <a:endParaRPr lang="en-US" b="1" dirty="0"/>
          </a:p>
          <a:p>
            <a:pPr lvl="0"/>
            <a:r>
              <a:rPr lang="en-US" sz="4400" b="1" dirty="0"/>
              <a:t>Neighborhood Office Hours</a:t>
            </a:r>
          </a:p>
          <a:p>
            <a:pPr marL="274320" lvl="1" indent="0">
              <a:buNone/>
            </a:pPr>
            <a:endParaRPr lang="en-US" sz="4000" dirty="0"/>
          </a:p>
          <a:p>
            <a:pPr lvl="1"/>
            <a:r>
              <a:rPr lang="en-US" sz="4000" b="1" dirty="0"/>
              <a:t>Wednesday, April 10, </a:t>
            </a:r>
            <a:r>
              <a:rPr lang="en-US" sz="4000" dirty="0"/>
              <a:t>6-8 p.m., West Somerville Neighborhood School</a:t>
            </a:r>
          </a:p>
          <a:p>
            <a:pPr marL="274320" lvl="1" indent="0">
              <a:buNone/>
            </a:pPr>
            <a:endParaRPr lang="en-US" sz="4000" dirty="0"/>
          </a:p>
          <a:p>
            <a:pPr lvl="1"/>
            <a:r>
              <a:rPr lang="en-US" sz="4000" b="1" dirty="0"/>
              <a:t>Tuesday, April 23, </a:t>
            </a:r>
            <a:r>
              <a:rPr lang="en-US" sz="4000" dirty="0"/>
              <a:t>6-8 p.m., West Somerville Neighborhood School</a:t>
            </a:r>
          </a:p>
          <a:p>
            <a:pPr lvl="1"/>
            <a:endParaRPr lang="en-US" sz="4000" dirty="0"/>
          </a:p>
          <a:p>
            <a:pPr lvl="1"/>
            <a:r>
              <a:rPr lang="en-US" sz="4000" b="1" dirty="0"/>
              <a:t>Thursday, April 25, </a:t>
            </a:r>
            <a:r>
              <a:rPr lang="en-US" sz="4000" dirty="0"/>
              <a:t>6-8 p.m., West Somerville Neighborhood School</a:t>
            </a:r>
          </a:p>
          <a:p>
            <a:pPr lvl="1"/>
            <a:endParaRPr lang="en-US" sz="4000" dirty="0"/>
          </a:p>
          <a:p>
            <a:pPr lvl="1"/>
            <a:endParaRPr lang="en-US" sz="4000" dirty="0"/>
          </a:p>
          <a:p>
            <a:pPr marL="274320" lvl="1" indent="0">
              <a:buNone/>
            </a:pPr>
            <a:endParaRPr lang="en-US" sz="4000" dirty="0"/>
          </a:p>
          <a:p>
            <a:pPr lvl="1"/>
            <a:endParaRPr lang="en-US" sz="4000" dirty="0"/>
          </a:p>
          <a:p>
            <a:pPr lvl="1"/>
            <a:endParaRPr lang="en-US" sz="4000" dirty="0"/>
          </a:p>
          <a:p>
            <a:pPr lvl="1"/>
            <a:endParaRPr lang="en-US" sz="4000" dirty="0"/>
          </a:p>
          <a:p>
            <a:pPr lvl="1"/>
            <a:endParaRPr lang="en-US" sz="4000" dirty="0"/>
          </a:p>
          <a:p>
            <a:pPr lvl="1"/>
            <a:endParaRPr lang="en-US" sz="4000" dirty="0"/>
          </a:p>
          <a:p>
            <a:pPr lvl="1"/>
            <a:endParaRPr lang="en-US" sz="4000" dirty="0"/>
          </a:p>
        </p:txBody>
      </p:sp>
      <p:sp>
        <p:nvSpPr>
          <p:cNvPr id="8" name="Content Placeholder 4"/>
          <p:cNvSpPr>
            <a:spLocks noGrp="1"/>
          </p:cNvSpPr>
          <p:nvPr>
            <p:ph sz="half" idx="2"/>
          </p:nvPr>
        </p:nvSpPr>
        <p:spPr>
          <a:xfrm>
            <a:off x="4724400" y="1752600"/>
            <a:ext cx="3931920" cy="4713288"/>
          </a:xfrm>
        </p:spPr>
        <p:txBody>
          <a:bodyPr>
            <a:normAutofit fontScale="85000" lnSpcReduction="20000"/>
          </a:bodyPr>
          <a:lstStyle/>
          <a:p>
            <a:pPr lvl="0"/>
            <a:r>
              <a:rPr lang="en-US" sz="2100" b="1" dirty="0"/>
              <a:t>Community Meetings: Traffic Safety Plan &amp; Bike Options</a:t>
            </a:r>
          </a:p>
          <a:p>
            <a:pPr marL="0" lvl="0" indent="0">
              <a:buNone/>
            </a:pPr>
            <a:r>
              <a:rPr lang="en-US" sz="2100" b="1" dirty="0"/>
              <a:t> </a:t>
            </a:r>
          </a:p>
          <a:p>
            <a:pPr lvl="1"/>
            <a:r>
              <a:rPr lang="en-US" sz="2100" b="1" dirty="0"/>
              <a:t>MAY: </a:t>
            </a:r>
            <a:r>
              <a:rPr lang="en-US" sz="2100" dirty="0"/>
              <a:t>We are working to schedule a May date for the first in a series of meetings. Please sign up for the City newsletter at </a:t>
            </a:r>
            <a:r>
              <a:rPr lang="en-US" sz="1900" dirty="0">
                <a:hlinkClick r:id="rId4"/>
              </a:rPr>
              <a:t>www.somervillema.gov/newsletter</a:t>
            </a:r>
            <a:r>
              <a:rPr lang="en-US" sz="2100" dirty="0"/>
              <a:t> and keep an eye on the city calendar for updates.</a:t>
            </a:r>
          </a:p>
          <a:p>
            <a:pPr marL="274320" lvl="1" indent="0">
              <a:buNone/>
            </a:pPr>
            <a:endParaRPr lang="en-US" sz="2100" dirty="0"/>
          </a:p>
          <a:p>
            <a:pPr lvl="1"/>
            <a:r>
              <a:rPr lang="en-US" sz="2100" b="1" dirty="0"/>
              <a:t>Summer: </a:t>
            </a:r>
            <a:r>
              <a:rPr lang="en-US" sz="2100" dirty="0"/>
              <a:t>Additional meetings to be scheduled.</a:t>
            </a:r>
          </a:p>
          <a:p>
            <a:pPr lvl="1"/>
            <a:endParaRPr lang="en-US" sz="2100" dirty="0"/>
          </a:p>
          <a:p>
            <a:pPr lvl="1"/>
            <a:r>
              <a:rPr lang="en-US" sz="2100" b="1" dirty="0"/>
              <a:t>More Info: </a:t>
            </a:r>
            <a:r>
              <a:rPr lang="en-US" sz="2100" dirty="0"/>
              <a:t>Staff are also always available to answer your questions at </a:t>
            </a:r>
            <a:r>
              <a:rPr lang="en-US" sz="1700" dirty="0">
                <a:solidFill>
                  <a:schemeClr val="tx2"/>
                </a:solidFill>
                <a:hlinkClick r:id="rId5"/>
              </a:rPr>
              <a:t>transportation@somervillema.gov.</a:t>
            </a:r>
            <a:endParaRPr lang="en-US" sz="1700" dirty="0">
              <a:solidFill>
                <a:schemeClr val="tx2"/>
              </a:solidFill>
            </a:endParaRPr>
          </a:p>
          <a:p>
            <a:pPr marL="274320" lvl="1" indent="0">
              <a:buNone/>
            </a:pPr>
            <a:endParaRPr lang="en-US" sz="2100" dirty="0"/>
          </a:p>
          <a:p>
            <a:pPr marL="274320" lvl="1" indent="0">
              <a:buNone/>
            </a:pPr>
            <a:endParaRPr lang="en-US" sz="2100" dirty="0"/>
          </a:p>
          <a:p>
            <a:pPr lvl="1"/>
            <a:endParaRPr lang="en-US" sz="2100" dirty="0"/>
          </a:p>
          <a:p>
            <a:pPr lvl="1"/>
            <a:endParaRPr lang="en-US" sz="2100" dirty="0"/>
          </a:p>
          <a:p>
            <a:pPr lvl="1"/>
            <a:endParaRPr lang="en-US" sz="2100" dirty="0"/>
          </a:p>
          <a:p>
            <a:pPr lvl="1"/>
            <a:endParaRPr lang="en-US" sz="2100" dirty="0"/>
          </a:p>
          <a:p>
            <a:pPr lvl="1"/>
            <a:endParaRPr lang="en-US" sz="2100" dirty="0"/>
          </a:p>
          <a:p>
            <a:pPr lvl="1"/>
            <a:endParaRPr lang="en-US" sz="2100" dirty="0"/>
          </a:p>
        </p:txBody>
      </p:sp>
      <p:pic>
        <p:nvPicPr>
          <p:cNvPr id="2" name="VO PICK_27.mp3">
            <a:hlinkClick r:id="" action="ppaction://media"/>
            <a:extLst>
              <a:ext uri="{FF2B5EF4-FFF2-40B4-BE49-F238E27FC236}">
                <a16:creationId xmlns:a16="http://schemas.microsoft.com/office/drawing/2014/main" id="{6592035C-6BA8-3347-A2B2-3AB821378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9920" y="622300"/>
            <a:ext cx="812800" cy="812800"/>
          </a:xfrm>
          <a:prstGeom prst="rect">
            <a:avLst/>
          </a:prstGeom>
        </p:spPr>
      </p:pic>
    </p:spTree>
    <p:extLst>
      <p:ext uri="{BB962C8B-B14F-4D97-AF65-F5344CB8AC3E}">
        <p14:creationId xmlns:p14="http://schemas.microsoft.com/office/powerpoint/2010/main" val="1785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3" name="Content Placeholder 2"/>
          <p:cNvSpPr>
            <a:spLocks noGrp="1"/>
          </p:cNvSpPr>
          <p:nvPr>
            <p:ph type="body" idx="1"/>
          </p:nvPr>
        </p:nvSpPr>
        <p:spPr/>
        <p:txBody>
          <a:bodyPr/>
          <a:lstStyle/>
          <a:p>
            <a:pPr lvl="1"/>
            <a:endParaRPr lang="en-US" dirty="0"/>
          </a:p>
          <a:p>
            <a:endParaRPr lang="en-US" dirty="0"/>
          </a:p>
        </p:txBody>
      </p:sp>
    </p:spTree>
    <p:extLst>
      <p:ext uri="{BB962C8B-B14F-4D97-AF65-F5344CB8AC3E}">
        <p14:creationId xmlns:p14="http://schemas.microsoft.com/office/powerpoint/2010/main" val="307635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fontScale="90000"/>
          </a:bodyPr>
          <a:lstStyle/>
          <a:p>
            <a:r>
              <a:rPr lang="en-US" dirty="0"/>
              <a:t>Map Overview (please zoom in to read)</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87582"/>
            <a:ext cx="7467599" cy="5770418"/>
          </a:xfrm>
          <a:prstGeom prst="rect">
            <a:avLst/>
          </a:prstGeom>
        </p:spPr>
      </p:pic>
    </p:spTree>
    <p:extLst>
      <p:ext uri="{BB962C8B-B14F-4D97-AF65-F5344CB8AC3E}">
        <p14:creationId xmlns:p14="http://schemas.microsoft.com/office/powerpoint/2010/main" val="3789846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Series I: April &amp; May 2019</a:t>
            </a:r>
          </a:p>
        </p:txBody>
      </p:sp>
      <p:sp>
        <p:nvSpPr>
          <p:cNvPr id="3" name="Content Placeholder 2"/>
          <p:cNvSpPr>
            <a:spLocks noGrp="1"/>
          </p:cNvSpPr>
          <p:nvPr>
            <p:ph idx="1"/>
          </p:nvPr>
        </p:nvSpPr>
        <p:spPr>
          <a:xfrm>
            <a:off x="2667000" y="1600200"/>
            <a:ext cx="6019800" cy="4876800"/>
          </a:xfrm>
        </p:spPr>
        <p:txBody>
          <a:bodyPr>
            <a:normAutofit fontScale="85000" lnSpcReduction="10000"/>
          </a:bodyPr>
          <a:lstStyle/>
          <a:p>
            <a:r>
              <a:rPr lang="en-US" sz="1800" b="1" dirty="0"/>
              <a:t>Rubber Speed Tables: </a:t>
            </a:r>
            <a:r>
              <a:rPr lang="en-US" sz="1800" dirty="0"/>
              <a:t>Install 3 seasonal rubber speed tables between Curtis St and North St</a:t>
            </a:r>
          </a:p>
          <a:p>
            <a:endParaRPr lang="en-US" sz="1800" b="1" dirty="0"/>
          </a:p>
          <a:p>
            <a:r>
              <a:rPr lang="en-US" sz="1800" b="1" dirty="0"/>
              <a:t>4-Way Stop at Curtis: </a:t>
            </a:r>
            <a:r>
              <a:rPr lang="en-US" sz="1800" dirty="0"/>
              <a:t>Convert intersection of Powder House Blvd and Curtis St to 4-way stop control to reduce drivers speeding up to make yellow lights and reduce delay for pedestrians</a:t>
            </a:r>
          </a:p>
          <a:p>
            <a:endParaRPr lang="en-US" sz="1800" b="1" dirty="0"/>
          </a:p>
          <a:p>
            <a:r>
              <a:rPr lang="en-US" sz="1800" b="1" dirty="0"/>
              <a:t>Radar Feedback: </a:t>
            </a:r>
            <a:r>
              <a:rPr lang="en-US" sz="1800" dirty="0"/>
              <a:t>Install additional radar feedback signs between Powder House Circle and Packard Ave</a:t>
            </a:r>
          </a:p>
          <a:p>
            <a:endParaRPr lang="en-US" sz="1800" b="1" dirty="0"/>
          </a:p>
          <a:p>
            <a:r>
              <a:rPr lang="en-US" sz="1800" b="1" dirty="0"/>
              <a:t>Speed signage: </a:t>
            </a:r>
            <a:r>
              <a:rPr lang="en-US" sz="1800" dirty="0"/>
              <a:t>Add second 25 mph speed limit sign near Rte. 16 entrance to PHB</a:t>
            </a:r>
          </a:p>
          <a:p>
            <a:endParaRPr lang="en-US" sz="1800" dirty="0"/>
          </a:p>
          <a:p>
            <a:r>
              <a:rPr lang="en-US" sz="1800" b="1" dirty="0"/>
              <a:t>Replace Movable Mid-Walk Signage: </a:t>
            </a:r>
            <a:r>
              <a:rPr lang="en-US" sz="1800" dirty="0"/>
              <a:t>Install bolted mid-cross-walk pedestrian flex signs</a:t>
            </a:r>
          </a:p>
          <a:p>
            <a:endParaRPr lang="en-US" sz="1800" dirty="0"/>
          </a:p>
          <a:p>
            <a:r>
              <a:rPr lang="en-US" sz="1800" b="1" dirty="0"/>
              <a:t>Flex posts: </a:t>
            </a:r>
            <a:r>
              <a:rPr lang="en-US" sz="1800" dirty="0"/>
              <a:t>Ongoing maintenance of installation</a:t>
            </a:r>
          </a:p>
          <a:p>
            <a:endParaRPr lang="en-US" sz="1800" dirty="0"/>
          </a:p>
          <a:p>
            <a:r>
              <a:rPr lang="en-US" sz="1800" b="1" dirty="0"/>
              <a:t>Enforcement: </a:t>
            </a:r>
            <a:r>
              <a:rPr lang="en-US" sz="1800" dirty="0"/>
              <a:t>Heavy SPD presence on Blvd., crossing guard at Raymond, SPD one-way enforcement at Raymond</a:t>
            </a:r>
          </a:p>
          <a:p>
            <a:endParaRPr lang="en-US" sz="1800" dirty="0">
              <a:solidFill>
                <a:srgbClr val="FF0000"/>
              </a:solidFill>
            </a:endParaRPr>
          </a:p>
        </p:txBody>
      </p:sp>
      <p:sp>
        <p:nvSpPr>
          <p:cNvPr id="4" name="TextBox 3"/>
          <p:cNvSpPr txBox="1"/>
          <p:nvPr/>
        </p:nvSpPr>
        <p:spPr>
          <a:xfrm>
            <a:off x="533400" y="1676400"/>
            <a:ext cx="2057400" cy="4524315"/>
          </a:xfrm>
          <a:prstGeom prst="rect">
            <a:avLst/>
          </a:prstGeom>
          <a:solidFill>
            <a:schemeClr val="accent4"/>
          </a:solidFill>
        </p:spPr>
        <p:txBody>
          <a:bodyPr wrap="square" rtlCol="0">
            <a:spAutoFit/>
          </a:bodyPr>
          <a:lstStyle/>
          <a:p>
            <a:r>
              <a:rPr lang="en-US" dirty="0">
                <a:solidFill>
                  <a:schemeClr val="bg1"/>
                </a:solidFill>
              </a:rPr>
              <a:t>During this 6-8 week period starting April 1, both permanent measures, such as additional radar feedback signs, as well as interim measures, such as rubber speed tables that can be installed prior to the completion of construction, will be undertaken.</a:t>
            </a:r>
          </a:p>
        </p:txBody>
      </p:sp>
      <p:pic>
        <p:nvPicPr>
          <p:cNvPr id="5" name="VO PICK_03.mp3">
            <a:hlinkClick r:id="" action="ppaction://media"/>
            <a:extLst>
              <a:ext uri="{FF2B5EF4-FFF2-40B4-BE49-F238E27FC236}">
                <a16:creationId xmlns:a16="http://schemas.microsoft.com/office/drawing/2014/main" id="{8881C891-E74D-A84C-8234-D4569F8BFA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622300"/>
            <a:ext cx="812800" cy="812800"/>
          </a:xfrm>
          <a:prstGeom prst="rect">
            <a:avLst/>
          </a:prstGeom>
        </p:spPr>
      </p:pic>
    </p:spTree>
    <p:extLst>
      <p:ext uri="{BB962C8B-B14F-4D97-AF65-F5344CB8AC3E}">
        <p14:creationId xmlns:p14="http://schemas.microsoft.com/office/powerpoint/2010/main" val="362017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dirty="0"/>
              <a:t>Series I: Map</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87582"/>
            <a:ext cx="7467600" cy="5770418"/>
          </a:xfrm>
          <a:prstGeom prst="rect">
            <a:avLst/>
          </a:prstGeom>
        </p:spPr>
      </p:pic>
    </p:spTree>
    <p:extLst>
      <p:ext uri="{BB962C8B-B14F-4D97-AF65-F5344CB8AC3E}">
        <p14:creationId xmlns:p14="http://schemas.microsoft.com/office/powerpoint/2010/main" val="1441292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Rubber Speed Tables</a:t>
            </a:r>
          </a:p>
        </p:txBody>
      </p:sp>
      <p:sp>
        <p:nvSpPr>
          <p:cNvPr id="4" name="TextBox 3"/>
          <p:cNvSpPr txBox="1"/>
          <p:nvPr/>
        </p:nvSpPr>
        <p:spPr>
          <a:xfrm>
            <a:off x="437920" y="1752600"/>
            <a:ext cx="1981200" cy="3539430"/>
          </a:xfrm>
          <a:prstGeom prst="rect">
            <a:avLst/>
          </a:prstGeom>
          <a:solidFill>
            <a:schemeClr val="accent4"/>
          </a:solidFill>
        </p:spPr>
        <p:txBody>
          <a:bodyPr wrap="square" rtlCol="0">
            <a:spAutoFit/>
          </a:bodyPr>
          <a:lstStyle/>
          <a:p>
            <a:r>
              <a:rPr lang="en-US" sz="1600" dirty="0">
                <a:solidFill>
                  <a:schemeClr val="bg1"/>
                </a:solidFill>
              </a:rPr>
              <a:t>The speed tables here refer to raised features that span the width of the road (38 feet), extend 14 feet  in the direction of travel, and are 3 inches high. The resulting change in elevation is expected to slow vehicles to ~20 mph.</a:t>
            </a:r>
          </a:p>
        </p:txBody>
      </p:sp>
      <p:sp>
        <p:nvSpPr>
          <p:cNvPr id="5" name="AutoShape 2" descr="https://trafficlogix.com/wp-content/uploads/2017/12/SpeedHumpDimension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photo"/>
          <p:cNvPicPr>
            <a:picLocks noChangeAspect="1" noChangeArrowheads="1"/>
          </p:cNvPicPr>
          <p:nvPr/>
        </p:nvPicPr>
        <p:blipFill rotWithShape="1">
          <a:blip r:embed="rId4">
            <a:extLst>
              <a:ext uri="{28A0092B-C50C-407E-A947-70E740481C1C}">
                <a14:useLocalDpi xmlns:a14="http://schemas.microsoft.com/office/drawing/2010/main" val="0"/>
              </a:ext>
            </a:extLst>
          </a:blip>
          <a:srcRect t="26490"/>
          <a:stretch/>
        </p:blipFill>
        <p:spPr bwMode="auto">
          <a:xfrm>
            <a:off x="2819400" y="1789034"/>
            <a:ext cx="4233593" cy="21733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50878" t="25827" b="13083"/>
          <a:stretch/>
        </p:blipFill>
        <p:spPr bwMode="auto">
          <a:xfrm>
            <a:off x="3962400" y="4367561"/>
            <a:ext cx="2900879" cy="249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3048000" y="4474234"/>
            <a:ext cx="3982528" cy="2231366"/>
            <a:chOff x="5009072" y="3940834"/>
            <a:chExt cx="3982528" cy="2231366"/>
          </a:xfrm>
        </p:grpSpPr>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001" t="28651" r="78797" b="16613"/>
            <a:stretch/>
          </p:blipFill>
          <p:spPr bwMode="auto">
            <a:xfrm>
              <a:off x="5552536" y="3940834"/>
              <a:ext cx="543464" cy="223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001" t="28651" r="78797" b="16613"/>
            <a:stretch/>
          </p:blipFill>
          <p:spPr bwMode="auto">
            <a:xfrm>
              <a:off x="8448136" y="3940834"/>
              <a:ext cx="543464" cy="223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001" t="28651" r="78797" b="16613"/>
            <a:stretch/>
          </p:blipFill>
          <p:spPr bwMode="auto">
            <a:xfrm>
              <a:off x="5009072" y="3940834"/>
              <a:ext cx="543464" cy="223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AutoShape 2" descr="Image result for traffic logix speed hum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traffic logix speed hum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traffic logix speed hum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5"/>
          <p:cNvSpPr txBox="1"/>
          <p:nvPr/>
        </p:nvSpPr>
        <p:spPr>
          <a:xfrm>
            <a:off x="3505200" y="4050268"/>
            <a:ext cx="3200400" cy="369332"/>
          </a:xfrm>
          <a:prstGeom prst="rect">
            <a:avLst/>
          </a:prstGeom>
          <a:noFill/>
        </p:spPr>
        <p:txBody>
          <a:bodyPr wrap="square" rtlCol="0">
            <a:spAutoFit/>
          </a:bodyPr>
          <a:lstStyle/>
          <a:p>
            <a:r>
              <a:rPr lang="en-US" b="1" dirty="0"/>
              <a:t>38 ft w x 14 ft l x 3 in h</a:t>
            </a:r>
          </a:p>
        </p:txBody>
      </p:sp>
      <p:pic>
        <p:nvPicPr>
          <p:cNvPr id="11" name="VO PICK_04.mp3">
            <a:hlinkClick r:id="" action="ppaction://media"/>
            <a:extLst>
              <a:ext uri="{FF2B5EF4-FFF2-40B4-BE49-F238E27FC236}">
                <a16:creationId xmlns:a16="http://schemas.microsoft.com/office/drawing/2014/main" id="{2CC6019A-EADB-0440-869B-A9DAB91052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3522" y="1268943"/>
            <a:ext cx="812800" cy="812800"/>
          </a:xfrm>
          <a:prstGeom prst="rect">
            <a:avLst/>
          </a:prstGeom>
        </p:spPr>
      </p:pic>
    </p:spTree>
    <p:extLst>
      <p:ext uri="{BB962C8B-B14F-4D97-AF65-F5344CB8AC3E}">
        <p14:creationId xmlns:p14="http://schemas.microsoft.com/office/powerpoint/2010/main" val="358871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Speed Tables: Part of a 3-Part Solution</a:t>
            </a:r>
          </a:p>
        </p:txBody>
      </p:sp>
      <p:sp>
        <p:nvSpPr>
          <p:cNvPr id="3" name="Content Placeholder 2"/>
          <p:cNvSpPr>
            <a:spLocks noGrp="1"/>
          </p:cNvSpPr>
          <p:nvPr>
            <p:ph idx="1"/>
          </p:nvPr>
        </p:nvSpPr>
        <p:spPr>
          <a:xfrm>
            <a:off x="2057400" y="1524000"/>
            <a:ext cx="6629400" cy="4876800"/>
          </a:xfrm>
        </p:spPr>
        <p:txBody>
          <a:bodyPr>
            <a:noAutofit/>
          </a:bodyPr>
          <a:lstStyle/>
          <a:p>
            <a:pPr marL="0" indent="0">
              <a:buNone/>
            </a:pPr>
            <a:endParaRPr lang="en-US" sz="1400" b="1" dirty="0"/>
          </a:p>
          <a:p>
            <a:pPr marL="0" indent="0">
              <a:buNone/>
            </a:pPr>
            <a:r>
              <a:rPr lang="en-US" sz="1400" dirty="0"/>
              <a:t>Rubber speed tables (two west of Hardan and one east) will be installed as part of three inter-related measures designed to work as a whole to enhance safety in front of the West Somerville Neighborhood School at Hardan Road as well as along the full North-to-Curtis section of the Blvd. The three measures are speed tables, a HAWK signal at Hardan, and a 4-way stop at Curtis (to replace the signalized intersection).</a:t>
            </a:r>
          </a:p>
          <a:p>
            <a:pPr marL="0" indent="0">
              <a:buNone/>
            </a:pPr>
            <a:endParaRPr lang="en-US" sz="1400" b="1" dirty="0"/>
          </a:p>
          <a:p>
            <a:pPr marL="0" indent="0">
              <a:buNone/>
            </a:pPr>
            <a:r>
              <a:rPr lang="en-US" sz="1400" dirty="0"/>
              <a:t>Speed tables slow traffic. A multi-speed-table installation between Curtis St and North St, coupled with the coming 4-way stop at Curtis and a HAWK signal at the School crosswalks at Hardan, rather than one larger raised table at the crosswalk alone, is the recommended configuration to best calm traffic at the School crosswalks at Hardan Road. </a:t>
            </a:r>
          </a:p>
          <a:p>
            <a:pPr marL="0" indent="0">
              <a:buNone/>
            </a:pPr>
            <a:endParaRPr lang="en-US" sz="1400" dirty="0"/>
          </a:p>
          <a:p>
            <a:pPr marL="0" indent="0">
              <a:buNone/>
            </a:pPr>
            <a:r>
              <a:rPr lang="en-US" sz="1400" dirty="0"/>
              <a:t>This configuration is designed to slow traffic well </a:t>
            </a:r>
            <a:r>
              <a:rPr lang="en-US" sz="1400" i="1" dirty="0"/>
              <a:t>before</a:t>
            </a:r>
            <a:r>
              <a:rPr lang="en-US" sz="1400" dirty="0"/>
              <a:t> it reaches the School rather than only once it’s at the crosswalk. Permanent tables (usually made of asphalt) will follow the completion of road construction. Overall, these three measures are designed to achieve a slower driving pattern between North St and Curtis St, as well as protection for the school crosswalks at Hardan Rd.</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endParaRPr lang="en-US" sz="1400" b="1" dirty="0"/>
          </a:p>
          <a:p>
            <a:pPr marL="0" indent="0">
              <a:buNone/>
            </a:pPr>
            <a:endParaRPr lang="en-US" sz="1400" dirty="0"/>
          </a:p>
        </p:txBody>
      </p:sp>
      <p:sp>
        <p:nvSpPr>
          <p:cNvPr id="4" name="TextBox 3"/>
          <p:cNvSpPr txBox="1"/>
          <p:nvPr/>
        </p:nvSpPr>
        <p:spPr>
          <a:xfrm>
            <a:off x="447664" y="1676400"/>
            <a:ext cx="1609736" cy="1938992"/>
          </a:xfrm>
          <a:prstGeom prst="rect">
            <a:avLst/>
          </a:prstGeom>
          <a:noFill/>
        </p:spPr>
        <p:txBody>
          <a:bodyPr wrap="none" rtlCol="0">
            <a:spAutoFit/>
          </a:bodyPr>
          <a:lstStyle/>
          <a:p>
            <a:r>
              <a:rPr lang="en-US" sz="4000" b="1" dirty="0">
                <a:solidFill>
                  <a:schemeClr val="accent5"/>
                </a:solidFill>
              </a:rPr>
              <a:t>What:</a:t>
            </a:r>
          </a:p>
          <a:p>
            <a:endParaRPr lang="en-US" sz="4000" b="1" dirty="0">
              <a:solidFill>
                <a:schemeClr val="accent5"/>
              </a:solidFill>
            </a:endParaRPr>
          </a:p>
          <a:p>
            <a:endParaRPr lang="en-US" sz="4000" b="1" dirty="0">
              <a:solidFill>
                <a:schemeClr val="accent5"/>
              </a:solidFill>
            </a:endParaRPr>
          </a:p>
        </p:txBody>
      </p:sp>
      <p:sp>
        <p:nvSpPr>
          <p:cNvPr id="5" name="TextBox 4"/>
          <p:cNvSpPr txBox="1"/>
          <p:nvPr/>
        </p:nvSpPr>
        <p:spPr>
          <a:xfrm>
            <a:off x="457200" y="3276600"/>
            <a:ext cx="1438214" cy="1938992"/>
          </a:xfrm>
          <a:prstGeom prst="rect">
            <a:avLst/>
          </a:prstGeom>
          <a:noFill/>
        </p:spPr>
        <p:txBody>
          <a:bodyPr wrap="none" rtlCol="0">
            <a:spAutoFit/>
          </a:bodyPr>
          <a:lstStyle/>
          <a:p>
            <a:r>
              <a:rPr lang="en-US" sz="4000" b="1" dirty="0">
                <a:solidFill>
                  <a:schemeClr val="accent5"/>
                </a:solidFill>
              </a:rPr>
              <a:t>Why:</a:t>
            </a:r>
          </a:p>
          <a:p>
            <a:endParaRPr lang="en-US" sz="4000" b="1" dirty="0">
              <a:solidFill>
                <a:schemeClr val="accent5"/>
              </a:solidFill>
            </a:endParaRPr>
          </a:p>
          <a:p>
            <a:endParaRPr lang="en-US" sz="4000" b="1" dirty="0">
              <a:solidFill>
                <a:schemeClr val="accent5"/>
              </a:solidFill>
            </a:endParaRPr>
          </a:p>
        </p:txBody>
      </p:sp>
      <p:pic>
        <p:nvPicPr>
          <p:cNvPr id="6" name="VO PICK_05.mp3">
            <a:hlinkClick r:id="" action="ppaction://media"/>
            <a:extLst>
              <a:ext uri="{FF2B5EF4-FFF2-40B4-BE49-F238E27FC236}">
                <a16:creationId xmlns:a16="http://schemas.microsoft.com/office/drawing/2014/main" id="{9CE1CE6F-EA14-734F-9613-5B47A4C2D4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09749"/>
            <a:ext cx="812800" cy="812800"/>
          </a:xfrm>
          <a:prstGeom prst="rect">
            <a:avLst/>
          </a:prstGeom>
        </p:spPr>
      </p:pic>
    </p:spTree>
    <p:extLst>
      <p:ext uri="{BB962C8B-B14F-4D97-AF65-F5344CB8AC3E}">
        <p14:creationId xmlns:p14="http://schemas.microsoft.com/office/powerpoint/2010/main" val="174871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Series II: April to Sept. 2019</a:t>
            </a:r>
          </a:p>
        </p:txBody>
      </p:sp>
      <p:sp>
        <p:nvSpPr>
          <p:cNvPr id="3" name="Content Placeholder 2"/>
          <p:cNvSpPr>
            <a:spLocks noGrp="1"/>
          </p:cNvSpPr>
          <p:nvPr>
            <p:ph idx="1"/>
          </p:nvPr>
        </p:nvSpPr>
        <p:spPr>
          <a:xfrm>
            <a:off x="1524000" y="1600200"/>
            <a:ext cx="7162800" cy="4876800"/>
          </a:xfrm>
        </p:spPr>
        <p:txBody>
          <a:bodyPr>
            <a:normAutofit fontScale="85000" lnSpcReduction="10000"/>
          </a:bodyPr>
          <a:lstStyle/>
          <a:p>
            <a:r>
              <a:rPr lang="en-US" sz="1800" b="1" dirty="0"/>
              <a:t>Bump Out: </a:t>
            </a:r>
            <a:r>
              <a:rPr lang="en-US" sz="1800" dirty="0"/>
              <a:t>Install a curb extension or “bump out” on the northwest corner of the North St intersection to slow traffic, force slower turns, and shorten the distance pedestrians must travel to cross the Blvd. </a:t>
            </a:r>
          </a:p>
          <a:p>
            <a:endParaRPr lang="en-US" sz="1800" b="1" dirty="0"/>
          </a:p>
          <a:p>
            <a:r>
              <a:rPr lang="en-US" sz="1800" b="1" dirty="0"/>
              <a:t>Sidewalks: </a:t>
            </a:r>
            <a:r>
              <a:rPr lang="en-US" sz="1800" dirty="0"/>
              <a:t>Finish sidewalk work (mostly between Curtis St and Alewife Brook Pkwy). This includes replacing curbing, ramps, sidewalks, and installation of the bump out at North St.</a:t>
            </a:r>
          </a:p>
          <a:p>
            <a:endParaRPr lang="en-US" sz="1800" b="1" dirty="0"/>
          </a:p>
          <a:p>
            <a:r>
              <a:rPr lang="en-US" sz="1800" b="1" dirty="0"/>
              <a:t>Paving: </a:t>
            </a:r>
            <a:r>
              <a:rPr lang="en-US" sz="1800" dirty="0"/>
              <a:t>Repave street from North to Mason/Burnham (August/September)</a:t>
            </a:r>
          </a:p>
          <a:p>
            <a:endParaRPr lang="en-US" sz="1800" b="1" dirty="0"/>
          </a:p>
          <a:p>
            <a:r>
              <a:rPr lang="en-US" sz="1800" b="1" dirty="0"/>
              <a:t>Markings: </a:t>
            </a:r>
            <a:r>
              <a:rPr lang="en-US" sz="1800" dirty="0"/>
              <a:t>Put down pavement markings on new pavement (September)</a:t>
            </a:r>
          </a:p>
          <a:p>
            <a:endParaRPr lang="en-US" sz="1800" dirty="0"/>
          </a:p>
          <a:p>
            <a:r>
              <a:rPr lang="en-US" sz="1800" b="1" dirty="0"/>
              <a:t>Road Diet/ Bike Lanes: </a:t>
            </a:r>
            <a:r>
              <a:rPr lang="en-US" sz="1800" dirty="0"/>
              <a:t>Mark new bike facilities according to community preference to enhance bicycle safety and calm traffic by narrowing the travel lanes (September)</a:t>
            </a:r>
          </a:p>
          <a:p>
            <a:endParaRPr lang="en-US" sz="1800" b="1" dirty="0"/>
          </a:p>
          <a:p>
            <a:r>
              <a:rPr lang="en-US" sz="1800" b="1" dirty="0"/>
              <a:t>Enforcement: </a:t>
            </a:r>
            <a:r>
              <a:rPr lang="en-US" sz="1800" dirty="0"/>
              <a:t>Heavy SPD speeding enforcement ongoing until further notice</a:t>
            </a:r>
            <a:endParaRPr lang="en-US" sz="1800" b="1" dirty="0"/>
          </a:p>
          <a:p>
            <a:pPr marL="0" indent="0">
              <a:buNone/>
            </a:pPr>
            <a:endParaRPr lang="en-US" sz="1800" b="1" dirty="0"/>
          </a:p>
          <a:p>
            <a:r>
              <a:rPr lang="en-US" sz="1800" b="1" dirty="0"/>
              <a:t>Trees: </a:t>
            </a:r>
            <a:r>
              <a:rPr lang="en-US" sz="1800" dirty="0"/>
              <a:t>Plant seven trees between Curtis &amp; Packard to slow traffic (via visual friction) and maintain visual appeal of Blvd. (Spring 2019)</a:t>
            </a:r>
          </a:p>
          <a:p>
            <a:endParaRPr lang="en-US" sz="1800" b="1" dirty="0"/>
          </a:p>
          <a:p>
            <a:endParaRPr lang="en-US" dirty="0"/>
          </a:p>
        </p:txBody>
      </p:sp>
      <p:pic>
        <p:nvPicPr>
          <p:cNvPr id="5" name="VO PICK_6.mp3">
            <a:hlinkClick r:id="" action="ppaction://media"/>
            <a:extLst>
              <a:ext uri="{FF2B5EF4-FFF2-40B4-BE49-F238E27FC236}">
                <a16:creationId xmlns:a16="http://schemas.microsoft.com/office/drawing/2014/main" id="{DD05C995-C4A0-9D45-AF9B-44030003D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622300"/>
            <a:ext cx="812800" cy="812800"/>
          </a:xfrm>
          <a:prstGeom prst="rect">
            <a:avLst/>
          </a:prstGeom>
        </p:spPr>
      </p:pic>
    </p:spTree>
    <p:extLst>
      <p:ext uri="{BB962C8B-B14F-4D97-AF65-F5344CB8AC3E}">
        <p14:creationId xmlns:p14="http://schemas.microsoft.com/office/powerpoint/2010/main" val="41436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1800</TotalTime>
  <Words>3517</Words>
  <Application>Microsoft Macintosh PowerPoint</Application>
  <PresentationFormat>On-screen Show (4:3)</PresentationFormat>
  <Paragraphs>281</Paragraphs>
  <Slides>36</Slides>
  <Notes>0</Notes>
  <HiddenSlides>0</HiddenSlides>
  <MMClips>27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Arial Narrow</vt:lpstr>
      <vt:lpstr>Clarity</vt:lpstr>
      <vt:lpstr>Powder House Blvd Traffic Safety plan</vt:lpstr>
      <vt:lpstr>Plan Overview</vt:lpstr>
      <vt:lpstr>Timing Overview</vt:lpstr>
      <vt:lpstr>Map Overview (please zoom in to read)</vt:lpstr>
      <vt:lpstr>Series I: April &amp; May 2019</vt:lpstr>
      <vt:lpstr>Series I: Map</vt:lpstr>
      <vt:lpstr>Understanding Rubber Speed Tables</vt:lpstr>
      <vt:lpstr>Speed Tables: Part of a 3-Part Solution</vt:lpstr>
      <vt:lpstr>Series II: April to Sept. 2019</vt:lpstr>
      <vt:lpstr>Series II: Map</vt:lpstr>
      <vt:lpstr>North Street Bump Out</vt:lpstr>
      <vt:lpstr>North Street to Remain Signalized</vt:lpstr>
      <vt:lpstr>Understanding Bike Options</vt:lpstr>
      <vt:lpstr>Bike Lane / Path Process</vt:lpstr>
      <vt:lpstr>Series III: Fall 2019/Spring 2020</vt:lpstr>
      <vt:lpstr>Series III: Map</vt:lpstr>
      <vt:lpstr>Understanding the HAWK Signal</vt:lpstr>
      <vt:lpstr>PowerPoint Presentation</vt:lpstr>
      <vt:lpstr>The HAWK signal requires a 4-way stop at Curtis</vt:lpstr>
      <vt:lpstr>HAWK Installation Schedule</vt:lpstr>
      <vt:lpstr>Fall 2019: Powder House Rotary</vt:lpstr>
      <vt:lpstr>A Closer Look:</vt:lpstr>
      <vt:lpstr>Crosswalks: Traffic &amp; Parking Dept.</vt:lpstr>
      <vt:lpstr>Signage: Traffic &amp; Parking Dept.</vt:lpstr>
      <vt:lpstr>Signage: Traffic &amp; Parking Dept.</vt:lpstr>
      <vt:lpstr>Enforcement: Somerville Police Dept. </vt:lpstr>
      <vt:lpstr>Raymond Ave.: Somerville Police Dept. </vt:lpstr>
      <vt:lpstr>Lighting: DPW Lights and Lines</vt:lpstr>
      <vt:lpstr>Education &amp; Outreach</vt:lpstr>
      <vt:lpstr>Legislative Goals: Vision Zero Funding</vt:lpstr>
      <vt:lpstr>Legislative Goals: Traffic Cameras</vt:lpstr>
      <vt:lpstr>Trees: For traffic calming &amp; appeal</vt:lpstr>
      <vt:lpstr>Looking ahead: Route 16 option</vt:lpstr>
      <vt:lpstr>Looking back: Previous improvements</vt:lpstr>
      <vt:lpstr>Public Meetings &amp;  Neighborhood Office Hours</vt:lpstr>
      <vt:lpstr>Thank You</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Powder House Blvd Project Timelines</dc:title>
  <dc:creator>Adam Polinski</dc:creator>
  <cp:lastModifiedBy>Dan Moore</cp:lastModifiedBy>
  <cp:revision>123</cp:revision>
  <dcterms:created xsi:type="dcterms:W3CDTF">2019-03-26T14:24:23Z</dcterms:created>
  <dcterms:modified xsi:type="dcterms:W3CDTF">2019-04-04T14:40:20Z</dcterms:modified>
</cp:coreProperties>
</file>